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88" r:id="rId2"/>
    <p:sldId id="289" r:id="rId3"/>
    <p:sldId id="258" r:id="rId4"/>
    <p:sldId id="260" r:id="rId5"/>
    <p:sldId id="261" r:id="rId6"/>
    <p:sldId id="294" r:id="rId7"/>
    <p:sldId id="257" r:id="rId8"/>
    <p:sldId id="266" r:id="rId9"/>
    <p:sldId id="297" r:id="rId10"/>
    <p:sldId id="295" r:id="rId11"/>
    <p:sldId id="259" r:id="rId12"/>
    <p:sldId id="267" r:id="rId13"/>
    <p:sldId id="303" r:id="rId14"/>
    <p:sldId id="300" r:id="rId15"/>
    <p:sldId id="312" r:id="rId16"/>
    <p:sldId id="302" r:id="rId17"/>
    <p:sldId id="317" r:id="rId18"/>
    <p:sldId id="281" r:id="rId19"/>
    <p:sldId id="279" r:id="rId20"/>
    <p:sldId id="314" r:id="rId21"/>
    <p:sldId id="285" r:id="rId22"/>
    <p:sldId id="316" r:id="rId23"/>
    <p:sldId id="268" r:id="rId24"/>
    <p:sldId id="284" r:id="rId25"/>
    <p:sldId id="318" r:id="rId26"/>
    <p:sldId id="306" r:id="rId27"/>
    <p:sldId id="307" r:id="rId28"/>
    <p:sldId id="315" r:id="rId29"/>
    <p:sldId id="31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CFC04"/>
    <a:srgbClr val="3400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>
        <p:scale>
          <a:sx n="60" d="100"/>
          <a:sy n="60" d="100"/>
        </p:scale>
        <p:origin x="-164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1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87F4F-E946-4016-9849-4D30DEA1F5B6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C27DE-2A12-4AA8-8003-8570F28EE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4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33C3B8-08BF-4911-B60F-70D2F6BE61B0}" type="slidenum">
              <a:rPr lang="en-US"/>
              <a:pPr/>
              <a:t>24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3213"/>
          </a:xfrm>
        </p:spPr>
        <p:txBody>
          <a:bodyPr lIns="91426" tIns="45714" rIns="91426" bIns="45714"/>
          <a:lstStyle/>
          <a:p>
            <a:endParaRPr lang="el-GR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4318E-CD67-41C2-A20D-AF769208BF07}" type="slidenum">
              <a:rPr lang="en-US"/>
              <a:pPr/>
              <a:t>27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3213"/>
          </a:xfrm>
        </p:spPr>
        <p:txBody>
          <a:bodyPr lIns="91426" tIns="45714" rIns="91426" bIns="45714"/>
          <a:lstStyle/>
          <a:p>
            <a:endParaRPr lang="el-GR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89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2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69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261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8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7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261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349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620000" cy="1295400"/>
          </a:xfrm>
          <a:solidFill>
            <a:srgbClr val="34009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ENDOCRINE SYSTEM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sz="4800" b="1" dirty="0" smtClean="0">
                <a:solidFill>
                  <a:srgbClr val="FFFF00"/>
                </a:solidFill>
              </a:rPr>
              <a:t>OVERVIEW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39938" name="Picture 2" descr="http://www.anselm.edu/homepage/jpitocch/genbio/endocrineglands.JPG"/>
          <p:cNvPicPr>
            <a:picLocks noChangeAspect="1" noChangeArrowheads="1"/>
          </p:cNvPicPr>
          <p:nvPr/>
        </p:nvPicPr>
        <p:blipFill>
          <a:blip r:embed="rId2"/>
          <a:srcRect b="5263"/>
          <a:stretch>
            <a:fillRect/>
          </a:stretch>
        </p:blipFill>
        <p:spPr bwMode="auto">
          <a:xfrm>
            <a:off x="2286000" y="2362200"/>
            <a:ext cx="4267200" cy="419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48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28600"/>
            <a:ext cx="4267200" cy="899858"/>
          </a:xfrm>
          <a:solidFill>
            <a:srgbClr val="34009C"/>
          </a:solidFill>
        </p:spPr>
        <p:txBody>
          <a:bodyPr/>
          <a:lstStyle/>
          <a:p>
            <a:r>
              <a:rPr lang="en-US" b="1" u="sng" dirty="0" smtClean="0">
                <a:solidFill>
                  <a:srgbClr val="FFFF00"/>
                </a:solidFill>
              </a:rPr>
              <a:t>Hormones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2117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b="1" dirty="0" smtClean="0"/>
              <a:t>Chemical substances </a:t>
            </a:r>
            <a:r>
              <a:rPr lang="en-US" sz="2800" dirty="0" smtClean="0"/>
              <a:t>released from </a:t>
            </a:r>
            <a:r>
              <a:rPr lang="en-US" sz="2800" b="1" dirty="0" smtClean="0"/>
              <a:t>endocrine glands </a:t>
            </a:r>
            <a:r>
              <a:rPr lang="en-US" sz="2800" dirty="0" smtClean="0"/>
              <a:t>or specialized cells (e.g., neuroendocrine cells) directly into </a:t>
            </a:r>
            <a:r>
              <a:rPr lang="en-US" sz="2800" b="1" dirty="0" smtClean="0"/>
              <a:t>blood</a:t>
            </a:r>
            <a:r>
              <a:rPr lang="en-US" sz="2800" dirty="0" smtClean="0"/>
              <a:t> to produce a systemic physiological response.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/>
              <a:t> They </a:t>
            </a:r>
            <a:r>
              <a:rPr lang="en-US" sz="2800" b="1" dirty="0" smtClean="0"/>
              <a:t>slow down or speed up </a:t>
            </a:r>
            <a:r>
              <a:rPr lang="en-US" sz="2800" dirty="0" smtClean="0"/>
              <a:t>the biological functions according to body needs (they do </a:t>
            </a:r>
            <a:r>
              <a:rPr lang="en-US" sz="2800" b="1" dirty="0" smtClean="0"/>
              <a:t>not</a:t>
            </a:r>
            <a:r>
              <a:rPr lang="en-US" sz="2800" dirty="0" smtClean="0"/>
              <a:t> initiate activities).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95542"/>
            <a:ext cx="5562600" cy="823658"/>
          </a:xfrm>
          <a:solidFill>
            <a:srgbClr val="34009C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Types of Hormones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6021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u="sng" dirty="0" smtClean="0"/>
              <a:t>According to the distance the hormone travels:</a:t>
            </a:r>
          </a:p>
          <a:p>
            <a:pPr lvl="1" algn="just"/>
            <a:r>
              <a:rPr lang="en-US" sz="3200" b="1" dirty="0" smtClean="0"/>
              <a:t>Endocrine</a:t>
            </a:r>
          </a:p>
          <a:p>
            <a:pPr lvl="1" algn="just"/>
            <a:r>
              <a:rPr lang="en-US" sz="3200" b="1" dirty="0" smtClean="0"/>
              <a:t>Paracrine</a:t>
            </a:r>
          </a:p>
          <a:p>
            <a:pPr lvl="1" algn="just"/>
            <a:r>
              <a:rPr lang="en-US" sz="3200" b="1" dirty="0" err="1" smtClean="0"/>
              <a:t>Autocrine</a:t>
            </a:r>
            <a:endParaRPr lang="en-US" sz="3200" b="1" dirty="0" smtClean="0"/>
          </a:p>
          <a:p>
            <a:pPr lvl="1" algn="just">
              <a:buNone/>
            </a:pPr>
            <a:endParaRPr lang="en-US" dirty="0" smtClean="0"/>
          </a:p>
          <a:p>
            <a:pPr algn="just"/>
            <a:r>
              <a:rPr lang="en-US" b="1" u="sng" dirty="0" smtClean="0"/>
              <a:t>According to solubility:</a:t>
            </a:r>
          </a:p>
          <a:p>
            <a:pPr lvl="1" algn="just"/>
            <a:r>
              <a:rPr lang="en-US" sz="3200" b="1" dirty="0" smtClean="0"/>
              <a:t>Hydrophilic</a:t>
            </a:r>
            <a:r>
              <a:rPr lang="en-US" sz="3200" dirty="0" smtClean="0"/>
              <a:t>   e.g.  Peptide hormones.</a:t>
            </a:r>
          </a:p>
          <a:p>
            <a:pPr lvl="1" algn="just"/>
            <a:r>
              <a:rPr lang="en-US" sz="3200" b="1" dirty="0" smtClean="0"/>
              <a:t>Lipophilic</a:t>
            </a:r>
            <a:r>
              <a:rPr lang="en-US" sz="3200" dirty="0" smtClean="0"/>
              <a:t> e.g. Steroid hormones.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3821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-304800" y="1143000"/>
            <a:ext cx="9448800" cy="5410200"/>
          </a:xfrm>
        </p:spPr>
        <p:txBody>
          <a:bodyPr>
            <a:normAutofit/>
          </a:bodyPr>
          <a:lstStyle/>
          <a:p>
            <a:pPr lvl="1" algn="just">
              <a:buNone/>
            </a:pPr>
            <a:r>
              <a:rPr lang="en-US" sz="2800" b="1" u="sng" dirty="0" smtClean="0">
                <a:solidFill>
                  <a:srgbClr val="002060"/>
                </a:solidFill>
              </a:rPr>
              <a:t>1- Endocrine hormones</a:t>
            </a:r>
            <a:r>
              <a:rPr lang="en-US" sz="2800" b="1" dirty="0" smtClean="0">
                <a:solidFill>
                  <a:srgbClr val="002060"/>
                </a:solidFill>
              </a:rPr>
              <a:t>: </a:t>
            </a:r>
            <a:r>
              <a:rPr lang="en-US" sz="2800" dirty="0" smtClean="0"/>
              <a:t>circulate </a:t>
            </a:r>
            <a:r>
              <a:rPr lang="en-US" sz="2800" dirty="0"/>
              <a:t>in blood throughout </a:t>
            </a:r>
            <a:r>
              <a:rPr lang="en-US" sz="2800" dirty="0" smtClean="0"/>
              <a:t>body.</a:t>
            </a:r>
          </a:p>
          <a:p>
            <a:pPr lvl="1">
              <a:lnSpc>
                <a:spcPct val="60000"/>
              </a:lnSpc>
              <a:buNone/>
            </a:pPr>
            <a:endParaRPr lang="en-US" sz="2800" dirty="0" smtClean="0"/>
          </a:p>
          <a:p>
            <a:pPr lvl="1">
              <a:lnSpc>
                <a:spcPct val="20000"/>
              </a:lnSpc>
              <a:buNone/>
            </a:pPr>
            <a:endParaRPr lang="en-US" sz="2800" dirty="0" smtClean="0"/>
          </a:p>
          <a:p>
            <a:pPr lvl="1">
              <a:lnSpc>
                <a:spcPct val="20000"/>
              </a:lnSpc>
              <a:buNone/>
            </a:pPr>
            <a:endParaRPr lang="en-US" sz="2800" dirty="0" smtClean="0"/>
          </a:p>
          <a:p>
            <a:pPr lvl="1">
              <a:lnSpc>
                <a:spcPct val="20000"/>
              </a:lnSpc>
              <a:buNone/>
            </a:pPr>
            <a:endParaRPr lang="en-US" sz="2800" dirty="0" smtClean="0"/>
          </a:p>
          <a:p>
            <a:pPr lvl="1">
              <a:lnSpc>
                <a:spcPct val="20000"/>
              </a:lnSpc>
              <a:buNone/>
            </a:pPr>
            <a:endParaRPr lang="en-US" sz="2800" dirty="0" smtClean="0"/>
          </a:p>
          <a:p>
            <a:pPr lvl="1">
              <a:lnSpc>
                <a:spcPct val="20000"/>
              </a:lnSpc>
              <a:buNone/>
            </a:pPr>
            <a:endParaRPr lang="en-US" sz="2800" dirty="0"/>
          </a:p>
          <a:p>
            <a:pPr lvl="1" algn="just">
              <a:buNone/>
            </a:pPr>
            <a:r>
              <a:rPr lang="en-US" sz="2800" b="1" u="sng" dirty="0" smtClean="0">
                <a:solidFill>
                  <a:srgbClr val="002060"/>
                </a:solidFill>
              </a:rPr>
              <a:t>2- Local hormones:</a:t>
            </a:r>
            <a:endParaRPr lang="en-US" sz="2800" dirty="0"/>
          </a:p>
          <a:p>
            <a:pPr lvl="2" algn="just"/>
            <a:r>
              <a:rPr lang="en-US" sz="2800" b="1" u="sng" dirty="0" err="1" smtClean="0">
                <a:solidFill>
                  <a:srgbClr val="C00000"/>
                </a:solidFill>
              </a:rPr>
              <a:t>Paracrines</a:t>
            </a:r>
            <a:r>
              <a:rPr lang="en-US" sz="2800" b="1" u="sng" dirty="0" smtClean="0">
                <a:solidFill>
                  <a:srgbClr val="C00000"/>
                </a:solidFill>
              </a:rPr>
              <a:t>:</a:t>
            </a:r>
            <a:r>
              <a:rPr lang="en-US" sz="2800" dirty="0" smtClean="0"/>
              <a:t> tissue hormones act </a:t>
            </a:r>
            <a:r>
              <a:rPr lang="en-US" sz="2800" dirty="0"/>
              <a:t>on </a:t>
            </a:r>
            <a:r>
              <a:rPr lang="en-US" sz="2800" dirty="0" smtClean="0"/>
              <a:t>nearby cells only, include cytokines, neurotrophins, and prostaglandins.</a:t>
            </a:r>
          </a:p>
          <a:p>
            <a:pPr lvl="2" algn="just">
              <a:buNone/>
            </a:pPr>
            <a:endParaRPr lang="en-US" sz="2800" dirty="0"/>
          </a:p>
          <a:p>
            <a:pPr lvl="2" algn="just"/>
            <a:r>
              <a:rPr lang="en-US" sz="2800" b="1" u="sng" dirty="0" err="1" smtClean="0">
                <a:solidFill>
                  <a:srgbClr val="C00000"/>
                </a:solidFill>
              </a:rPr>
              <a:t>Autocrines</a:t>
            </a:r>
            <a:r>
              <a:rPr lang="en-US" sz="2800" b="1" u="sng" dirty="0" smtClean="0">
                <a:solidFill>
                  <a:srgbClr val="C0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lvl="2" algn="just">
              <a:buNone/>
            </a:pPr>
            <a:r>
              <a:rPr lang="en-US" sz="2800" dirty="0" smtClean="0"/>
              <a:t>   act </a:t>
            </a:r>
            <a:r>
              <a:rPr lang="en-US" sz="2800" dirty="0"/>
              <a:t>on the </a:t>
            </a:r>
            <a:r>
              <a:rPr lang="en-US" sz="2800" dirty="0" smtClean="0"/>
              <a:t>same cells</a:t>
            </a:r>
          </a:p>
          <a:p>
            <a:pPr lvl="2" algn="just">
              <a:buNone/>
            </a:pPr>
            <a:r>
              <a:rPr lang="en-US" sz="2800" dirty="0" smtClean="0"/>
              <a:t>   </a:t>
            </a:r>
            <a:r>
              <a:rPr lang="en-US" sz="2800" dirty="0"/>
              <a:t>that </a:t>
            </a:r>
            <a:r>
              <a:rPr lang="en-US" sz="2800" dirty="0" smtClean="0"/>
              <a:t>secrete them. </a:t>
            </a:r>
            <a:endParaRPr lang="en-US" sz="2800" dirty="0"/>
          </a:p>
        </p:txBody>
      </p:sp>
      <p:pic>
        <p:nvPicPr>
          <p:cNvPr id="25608" name="Picture 8" descr="18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218"/>
          <a:stretch>
            <a:fillRect/>
          </a:stretch>
        </p:blipFill>
        <p:spPr bwMode="auto">
          <a:xfrm>
            <a:off x="3962400" y="1676400"/>
            <a:ext cx="4953000" cy="17526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18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79" b="4799"/>
          <a:stretch>
            <a:fillRect/>
          </a:stretch>
        </p:blipFill>
        <p:spPr bwMode="auto">
          <a:xfrm>
            <a:off x="3962400" y="4267200"/>
            <a:ext cx="4953000" cy="24384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6096000" cy="762000"/>
          </a:xfrm>
          <a:solidFill>
            <a:srgbClr val="34009C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Types of Hormones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4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838200"/>
            <a:ext cx="8763000" cy="5815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2400" b="1" u="sng" dirty="0" smtClean="0"/>
              <a:t>Protein hormones:</a:t>
            </a:r>
            <a:r>
              <a:rPr lang="en-US" sz="2400" b="1" dirty="0" smtClean="0"/>
              <a:t> </a:t>
            </a:r>
            <a:r>
              <a:rPr lang="en-US" sz="2400" dirty="0" smtClean="0"/>
              <a:t>more than </a:t>
            </a:r>
            <a:r>
              <a:rPr lang="en-US" sz="2400" b="1" dirty="0" smtClean="0"/>
              <a:t>100</a:t>
            </a:r>
            <a:r>
              <a:rPr lang="en-US" sz="2400" dirty="0" smtClean="0"/>
              <a:t> amino acids </a:t>
            </a:r>
            <a:r>
              <a:rPr lang="en-US" sz="2400" b="1" dirty="0" smtClean="0"/>
              <a:t>(Growth Hormone &amp; Prolactin).</a:t>
            </a:r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2400" b="1" u="sng" dirty="0" smtClean="0"/>
              <a:t>Polypeptides:</a:t>
            </a:r>
            <a:r>
              <a:rPr lang="en-US" sz="2400" b="1" dirty="0" smtClean="0"/>
              <a:t> </a:t>
            </a:r>
            <a:r>
              <a:rPr lang="en-US" sz="2400" dirty="0" smtClean="0"/>
              <a:t>less than 100 amino acids </a:t>
            </a:r>
            <a:r>
              <a:rPr lang="en-US" sz="2400" b="1" dirty="0" smtClean="0"/>
              <a:t>(insulin).</a:t>
            </a:r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2400" b="1" u="sng" dirty="0" smtClean="0"/>
              <a:t>Glycoprotein:</a:t>
            </a:r>
            <a:r>
              <a:rPr lang="en-US" sz="2400" dirty="0" smtClean="0"/>
              <a:t> &gt; 100 amino acids with carbohydrate </a:t>
            </a:r>
            <a:r>
              <a:rPr lang="en-US" sz="2400" b="1" dirty="0" smtClean="0"/>
              <a:t>(FSH &amp; LH).</a:t>
            </a:r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2400" b="1" u="sng" dirty="0" smtClean="0"/>
              <a:t>Amino acid derivatives: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derived from </a:t>
            </a:r>
            <a:r>
              <a:rPr lang="en-US" sz="2400" b="1" u="sng" dirty="0" smtClean="0"/>
              <a:t>t</a:t>
            </a:r>
            <a:r>
              <a:rPr lang="en-US" sz="2400" dirty="0" smtClean="0"/>
              <a:t>yrosine </a:t>
            </a:r>
            <a:r>
              <a:rPr lang="en-US" sz="2400" b="1" dirty="0" smtClean="0"/>
              <a:t>(epinephrine, </a:t>
            </a:r>
            <a:r>
              <a:rPr lang="en-US" sz="2400" b="1" dirty="0" err="1" smtClean="0"/>
              <a:t>norepinephrine</a:t>
            </a:r>
            <a:r>
              <a:rPr lang="en-US" sz="2400" b="1" dirty="0" smtClean="0"/>
              <a:t> &amp; </a:t>
            </a:r>
            <a:r>
              <a:rPr lang="en-US" sz="2400" b="1" dirty="0" err="1" smtClean="0"/>
              <a:t>thyroxine</a:t>
            </a:r>
            <a:r>
              <a:rPr lang="en-US" sz="2400" b="1" dirty="0" smtClean="0"/>
              <a:t>) </a:t>
            </a:r>
            <a:r>
              <a:rPr lang="en-US" sz="2400" dirty="0" smtClean="0"/>
              <a:t>or from </a:t>
            </a:r>
            <a:r>
              <a:rPr lang="en-US" sz="2400" b="1" u="sng" dirty="0" smtClean="0"/>
              <a:t>t</a:t>
            </a:r>
            <a:r>
              <a:rPr lang="en-US" sz="2400" dirty="0" smtClean="0"/>
              <a:t>ryptophan  </a:t>
            </a:r>
            <a:r>
              <a:rPr lang="en-US" sz="2400" b="1" dirty="0" smtClean="0"/>
              <a:t>(melatonin). </a:t>
            </a:r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2400" b="1" u="sng" dirty="0" smtClean="0"/>
              <a:t>Steroids:</a:t>
            </a:r>
            <a:r>
              <a:rPr lang="en-US" sz="2400" b="1" dirty="0" smtClean="0"/>
              <a:t> </a:t>
            </a:r>
            <a:r>
              <a:rPr lang="en-US" sz="2400" dirty="0" smtClean="0"/>
              <a:t>derived from </a:t>
            </a:r>
            <a:r>
              <a:rPr lang="en-US" sz="2400" b="1" dirty="0" smtClean="0"/>
              <a:t>cholesterol</a:t>
            </a:r>
            <a:r>
              <a:rPr lang="en-US" sz="2400" dirty="0" smtClean="0"/>
              <a:t> as:</a:t>
            </a:r>
            <a:endParaRPr lang="en-US" sz="24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400" b="1" dirty="0" smtClean="0"/>
              <a:t> Sex steroids: </a:t>
            </a:r>
            <a:r>
              <a:rPr lang="en-US" sz="2400" dirty="0" smtClean="0"/>
              <a:t>testosterone, </a:t>
            </a:r>
            <a:r>
              <a:rPr lang="en-US" sz="2400" dirty="0" err="1" smtClean="0"/>
              <a:t>estradiol</a:t>
            </a:r>
            <a:r>
              <a:rPr lang="en-US" sz="2400" dirty="0" smtClean="0"/>
              <a:t>, progesterone are secreted by testes, ovaries, placenta and adrenal cortex.</a:t>
            </a:r>
            <a:endParaRPr lang="en-US" sz="24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400" b="1" dirty="0" smtClean="0"/>
              <a:t> Corticosteroids: </a:t>
            </a:r>
            <a:r>
              <a:rPr lang="en-US" sz="2400" dirty="0" smtClean="0"/>
              <a:t>cortisol and </a:t>
            </a:r>
            <a:r>
              <a:rPr lang="en-US" sz="2400" dirty="0" err="1" smtClean="0"/>
              <a:t>aldosterone</a:t>
            </a:r>
            <a:r>
              <a:rPr lang="en-US" sz="2400" dirty="0" smtClean="0"/>
              <a:t> are secreted by adrenal cortex.</a:t>
            </a:r>
          </a:p>
          <a:p>
            <a:pPr lvl="2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400" b="1" dirty="0" smtClean="0"/>
              <a:t>  </a:t>
            </a:r>
            <a:r>
              <a:rPr lang="en-US" sz="2400" b="1" dirty="0" err="1" smtClean="0"/>
              <a:t>Calcitriol</a:t>
            </a:r>
            <a:r>
              <a:rPr lang="en-US" sz="2400" dirty="0" smtClean="0"/>
              <a:t> (1, 25 </a:t>
            </a:r>
            <a:r>
              <a:rPr lang="en-US" sz="2400" dirty="0" err="1" smtClean="0"/>
              <a:t>dihydroxy</a:t>
            </a:r>
            <a:r>
              <a:rPr lang="en-US" sz="2400" dirty="0" smtClean="0"/>
              <a:t> </a:t>
            </a:r>
            <a:r>
              <a:rPr lang="en-US" sz="2400" dirty="0" err="1" smtClean="0"/>
              <a:t>cholecalciferol</a:t>
            </a:r>
            <a:r>
              <a:rPr lang="en-US" sz="2400" dirty="0" smtClean="0"/>
              <a:t>).</a:t>
            </a:r>
            <a:endParaRPr lang="en-US" sz="24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248400" cy="609600"/>
          </a:xfrm>
          <a:solidFill>
            <a:srgbClr val="34009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Types of </a:t>
            </a:r>
            <a:r>
              <a:rPr lang="en-US" b="1" dirty="0" smtClean="0">
                <a:solidFill>
                  <a:srgbClr val="FFFF00"/>
                </a:solidFill>
              </a:rPr>
              <a:t>Hormones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747458"/>
          </a:xfrm>
          <a:solidFill>
            <a:srgbClr val="3400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u="heavy" dirty="0" smtClean="0"/>
              <a:t/>
            </a:r>
            <a:br>
              <a:rPr lang="en-US" u="heavy" dirty="0" smtClean="0"/>
            </a:br>
            <a:r>
              <a:rPr lang="en-US" b="1" dirty="0" smtClean="0">
                <a:solidFill>
                  <a:srgbClr val="FFFF00"/>
                </a:solidFill>
              </a:rPr>
              <a:t>MECHANISM OF HORMONAL ACTION</a:t>
            </a:r>
            <a:br>
              <a:rPr lang="en-US" b="1" dirty="0" smtClean="0">
                <a:solidFill>
                  <a:srgbClr val="FFFF00"/>
                </a:solidFill>
              </a:rPr>
            </a:b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534400" cy="483076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30000"/>
              </a:lnSpc>
            </a:pPr>
            <a:r>
              <a:rPr lang="en-US" sz="3000" dirty="0" smtClean="0"/>
              <a:t>Response depends on both hormone and target cells.</a:t>
            </a:r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3000" b="1" u="sng" dirty="0" smtClean="0"/>
              <a:t>Lipophilic (Lipid-soluble) hormones:</a:t>
            </a:r>
            <a:r>
              <a:rPr lang="en-US" sz="3000" b="1" dirty="0" smtClean="0"/>
              <a:t> </a:t>
            </a:r>
            <a:r>
              <a:rPr lang="en-US" sz="2800" dirty="0" smtClean="0"/>
              <a:t>pass through the plasma membrane of target cells and bind to </a:t>
            </a:r>
            <a:r>
              <a:rPr lang="en-US" sz="2800" b="1" dirty="0" smtClean="0"/>
              <a:t>intracellular</a:t>
            </a:r>
            <a:r>
              <a:rPr lang="en-US" sz="2800" dirty="0" smtClean="0"/>
              <a:t> receptors, thereby regulating target cell genes.</a:t>
            </a:r>
          </a:p>
          <a:p>
            <a:pPr marL="514350" indent="-514350" algn="just">
              <a:lnSpc>
                <a:spcPct val="130000"/>
              </a:lnSpc>
              <a:buNone/>
            </a:pPr>
            <a:endParaRPr lang="en-US" sz="3000" dirty="0" smtClean="0"/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3000" b="1" u="sng" dirty="0" smtClean="0"/>
              <a:t>Hydrophilic (Water-soluble) hormones:</a:t>
            </a:r>
            <a:r>
              <a:rPr lang="en-US" sz="3000" b="1" dirty="0" smtClean="0"/>
              <a:t> </a:t>
            </a:r>
            <a:r>
              <a:rPr lang="en-US" sz="2800" dirty="0" smtClean="0"/>
              <a:t>can</a:t>
            </a:r>
            <a:r>
              <a:rPr lang="en-US" sz="2800" b="1" dirty="0" smtClean="0"/>
              <a:t>not </a:t>
            </a:r>
            <a:r>
              <a:rPr lang="en-US" sz="2800" dirty="0" smtClean="0"/>
              <a:t>pass through plasma membranes, and thus use </a:t>
            </a:r>
            <a:r>
              <a:rPr lang="en-US" sz="2800" b="1" dirty="0" smtClean="0"/>
              <a:t>second messengers</a:t>
            </a:r>
            <a:r>
              <a:rPr lang="en-US" sz="2800" dirty="0" smtClean="0"/>
              <a:t> within the target cells, such as cyclic AMP, IP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, and Ca</a:t>
            </a:r>
            <a:r>
              <a:rPr lang="en-US" sz="2800" baseline="30000" dirty="0" smtClean="0"/>
              <a:t>++</a:t>
            </a:r>
            <a:r>
              <a:rPr lang="en-US" sz="2800" dirty="0" smtClean="0"/>
              <a:t>, for mediation.</a:t>
            </a:r>
            <a:endParaRPr lang="en-US" sz="3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ww.csus.edu/indiv/l/loom/wk%209/hormone%20act.jpg"/>
          <p:cNvPicPr>
            <a:picLocks noChangeAspect="1" noChangeArrowheads="1"/>
          </p:cNvPicPr>
          <p:nvPr/>
        </p:nvPicPr>
        <p:blipFill>
          <a:blip r:embed="rId2"/>
          <a:srcRect b="4657"/>
          <a:stretch>
            <a:fillRect/>
          </a:stretch>
        </p:blipFill>
        <p:spPr bwMode="auto">
          <a:xfrm>
            <a:off x="685800" y="457200"/>
            <a:ext cx="79248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671258"/>
          </a:xfrm>
          <a:solidFill>
            <a:srgbClr val="3400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1- Hormones That Do Not Enter Cells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0292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 smtClean="0"/>
              <a:t>Hormones that are </a:t>
            </a:r>
            <a:r>
              <a:rPr lang="en-US" b="1" dirty="0" smtClean="0"/>
              <a:t>too large </a:t>
            </a:r>
            <a:r>
              <a:rPr lang="en-US" dirty="0" smtClean="0"/>
              <a:t>or </a:t>
            </a:r>
            <a:r>
              <a:rPr lang="en-US" b="1" dirty="0" smtClean="0"/>
              <a:t>too polar </a:t>
            </a:r>
            <a:r>
              <a:rPr lang="en-US" dirty="0" smtClean="0"/>
              <a:t>to cross plasma membranes include </a:t>
            </a:r>
            <a:r>
              <a:rPr lang="en-US" b="1" dirty="0" smtClean="0"/>
              <a:t>all </a:t>
            </a:r>
            <a:r>
              <a:rPr lang="en-US" b="1" u="sng" dirty="0" smtClean="0"/>
              <a:t>peptides</a:t>
            </a:r>
            <a:r>
              <a:rPr lang="en-US" b="1" dirty="0" smtClean="0"/>
              <a:t>, </a:t>
            </a:r>
            <a:r>
              <a:rPr lang="en-US" b="1" u="sng" dirty="0" smtClean="0"/>
              <a:t>glycoprotein hormones</a:t>
            </a:r>
            <a:r>
              <a:rPr lang="en-US" b="1" dirty="0" smtClean="0"/>
              <a:t>, </a:t>
            </a:r>
            <a:r>
              <a:rPr lang="en-US" dirty="0" smtClean="0"/>
              <a:t>as well as </a:t>
            </a:r>
            <a:r>
              <a:rPr lang="en-US" b="1" u="sng" dirty="0" err="1" smtClean="0"/>
              <a:t>catecholamines</a:t>
            </a:r>
            <a:r>
              <a:rPr lang="en-US" b="1" dirty="0" smtClean="0"/>
              <a:t>. 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They bind to </a:t>
            </a:r>
            <a:r>
              <a:rPr lang="en-US" b="1" dirty="0" smtClean="0"/>
              <a:t>receptors </a:t>
            </a:r>
            <a:r>
              <a:rPr lang="en-US" dirty="0" smtClean="0"/>
              <a:t>located on the outer surface of the plasma membrane triggering reactions inside cells through </a:t>
            </a:r>
            <a:r>
              <a:rPr lang="en-US" b="1" dirty="0" smtClean="0"/>
              <a:t>second messenger mechanisms.</a:t>
            </a:r>
          </a:p>
          <a:p>
            <a:pPr algn="just"/>
            <a:endParaRPr lang="en-US" b="1" dirty="0" smtClean="0"/>
          </a:p>
          <a:p>
            <a:pPr algn="just"/>
            <a:r>
              <a:rPr lang="en-US" dirty="0" smtClean="0"/>
              <a:t>Many of these hormones induce the release of intracellular </a:t>
            </a:r>
            <a:r>
              <a:rPr lang="en-US" b="1" dirty="0" smtClean="0"/>
              <a:t>second messengers </a:t>
            </a:r>
            <a:r>
              <a:rPr lang="en-US" dirty="0" smtClean="0"/>
              <a:t>that transmit the hormone signal inside the cell.</a:t>
            </a:r>
            <a:endParaRPr lang="en-US" b="1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6400799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8000" dirty="0" smtClean="0"/>
              <a:t>The polar hormones bind to receptors located on the outer surface of the cell membrane. This activates enzymes that enlist </a:t>
            </a:r>
            <a:r>
              <a:rPr lang="en-US" sz="8000" b="1" dirty="0" smtClean="0"/>
              <a:t>second-messenger </a:t>
            </a:r>
            <a:r>
              <a:rPr lang="en-US" sz="8000" dirty="0" smtClean="0"/>
              <a:t>molecules.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8000" dirty="0" smtClean="0"/>
              <a:t>Many hormones activate </a:t>
            </a:r>
            <a:r>
              <a:rPr lang="en-US" sz="8000" b="1" dirty="0" err="1" smtClean="0"/>
              <a:t>adenylate</a:t>
            </a:r>
            <a:r>
              <a:rPr lang="en-US" sz="8000" b="1" dirty="0" smtClean="0"/>
              <a:t> </a:t>
            </a:r>
            <a:r>
              <a:rPr lang="en-US" sz="8000" b="1" dirty="0" err="1" smtClean="0"/>
              <a:t>cyclase</a:t>
            </a:r>
            <a:r>
              <a:rPr lang="en-US" sz="8000" b="1" dirty="0" smtClean="0"/>
              <a:t> </a:t>
            </a:r>
            <a:r>
              <a:rPr lang="en-US" sz="8000" dirty="0" smtClean="0"/>
              <a:t>when they bind to their receptors. This enzyme produces </a:t>
            </a:r>
            <a:r>
              <a:rPr lang="en-US" sz="8000" b="1" dirty="0" smtClean="0"/>
              <a:t>cyclic AMP (</a:t>
            </a:r>
            <a:r>
              <a:rPr lang="en-US" sz="8000" b="1" dirty="0" err="1" smtClean="0"/>
              <a:t>cAMP</a:t>
            </a:r>
            <a:r>
              <a:rPr lang="en-US" sz="8000" b="1" dirty="0" smtClean="0"/>
              <a:t>), </a:t>
            </a:r>
            <a:r>
              <a:rPr lang="en-US" sz="8000" dirty="0" smtClean="0"/>
              <a:t>which activates </a:t>
            </a:r>
            <a:r>
              <a:rPr lang="en-US" sz="8000" b="1" dirty="0" smtClean="0"/>
              <a:t>protein </a:t>
            </a:r>
            <a:r>
              <a:rPr lang="en-US" sz="8000" b="1" dirty="0" err="1" smtClean="0"/>
              <a:t>kinase</a:t>
            </a:r>
            <a:r>
              <a:rPr lang="en-US" sz="8000" b="1" dirty="0" smtClean="0"/>
              <a:t> </a:t>
            </a:r>
            <a:r>
              <a:rPr lang="en-US" sz="8000" dirty="0" smtClean="0"/>
              <a:t>enzymes within the cell cytoplasm.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8000" dirty="0" smtClean="0"/>
              <a:t>Other hormones may activate </a:t>
            </a:r>
            <a:r>
              <a:rPr lang="en-US" sz="8000" b="1" dirty="0" err="1" smtClean="0"/>
              <a:t>phospholipase</a:t>
            </a:r>
            <a:r>
              <a:rPr lang="en-US" sz="8000" b="1" dirty="0" smtClean="0"/>
              <a:t> C</a:t>
            </a:r>
            <a:r>
              <a:rPr lang="en-US" sz="8000" dirty="0" smtClean="0"/>
              <a:t> when they bind to their receptors. This leads to the release of </a:t>
            </a:r>
            <a:r>
              <a:rPr lang="en-US" sz="8000" b="1" dirty="0" err="1" smtClean="0"/>
              <a:t>inositol</a:t>
            </a:r>
            <a:r>
              <a:rPr lang="en-US" sz="8000" b="1" dirty="0" smtClean="0"/>
              <a:t> </a:t>
            </a:r>
            <a:r>
              <a:rPr lang="en-US" sz="8000" b="1" dirty="0" err="1" smtClean="0"/>
              <a:t>triphosphate</a:t>
            </a:r>
            <a:r>
              <a:rPr lang="en-US" sz="8000" b="1" dirty="0" smtClean="0"/>
              <a:t> (IP</a:t>
            </a:r>
            <a:r>
              <a:rPr lang="en-US" sz="8000" b="1" baseline="-25000" dirty="0" smtClean="0"/>
              <a:t>3</a:t>
            </a:r>
            <a:r>
              <a:rPr lang="en-US" sz="8000" b="1" dirty="0" smtClean="0"/>
              <a:t>), </a:t>
            </a:r>
            <a:r>
              <a:rPr lang="en-US" sz="8000" dirty="0" smtClean="0"/>
              <a:t>which stimulates the endoplasmic reticulum to release </a:t>
            </a:r>
            <a:r>
              <a:rPr lang="en-US" sz="8000" b="1" dirty="0" smtClean="0"/>
              <a:t>Ca</a:t>
            </a:r>
            <a:r>
              <a:rPr lang="en-US" sz="8000" b="1" baseline="30000" dirty="0" smtClean="0"/>
              <a:t>2+</a:t>
            </a:r>
            <a:r>
              <a:rPr lang="en-US" sz="8000" b="1" dirty="0" smtClean="0"/>
              <a:t> </a:t>
            </a:r>
            <a:r>
              <a:rPr lang="en-US" sz="8000" dirty="0" smtClean="0"/>
              <a:t>into the cytoplasm, activating </a:t>
            </a:r>
            <a:r>
              <a:rPr lang="en-US" sz="8000" dirty="0" err="1" smtClean="0"/>
              <a:t>calmodulin</a:t>
            </a:r>
            <a:r>
              <a:rPr lang="en-US" sz="8000" dirty="0" smtClean="0"/>
              <a:t>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8000" dirty="0" smtClean="0"/>
              <a:t>The membrane receptors for insulin and various growth factors are </a:t>
            </a:r>
            <a:r>
              <a:rPr lang="en-US" sz="8000" b="1" dirty="0" smtClean="0"/>
              <a:t>tyrosine </a:t>
            </a:r>
            <a:r>
              <a:rPr lang="en-US" sz="8000" b="1" dirty="0" err="1" smtClean="0"/>
              <a:t>kinase</a:t>
            </a:r>
            <a:r>
              <a:rPr lang="en-US" sz="8000" b="1" dirty="0" smtClean="0"/>
              <a:t> enzymes</a:t>
            </a:r>
            <a:r>
              <a:rPr lang="en-US" sz="8000" dirty="0" smtClean="0"/>
              <a:t> that are activated by binding to the hormone. Once activated, the receptor </a:t>
            </a:r>
            <a:r>
              <a:rPr lang="en-US" sz="8000" dirty="0" err="1" smtClean="0"/>
              <a:t>kinase</a:t>
            </a:r>
            <a:r>
              <a:rPr lang="en-US" sz="8000" dirty="0" smtClean="0"/>
              <a:t> </a:t>
            </a:r>
            <a:r>
              <a:rPr lang="en-US" sz="8000" dirty="0" err="1" smtClean="0"/>
              <a:t>phosphorylates</a:t>
            </a:r>
            <a:r>
              <a:rPr lang="en-US" sz="8000" dirty="0" smtClean="0"/>
              <a:t> signaling molecules in the cytoplasm that can have many effects.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057400" y="381000"/>
            <a:ext cx="4953000" cy="685800"/>
          </a:xfrm>
          <a:prstGeom prst="rect">
            <a:avLst/>
          </a:prstGeom>
          <a:solidFill>
            <a:srgbClr val="34009C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messengers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4953000" cy="685800"/>
          </a:xfrm>
          <a:solidFill>
            <a:srgbClr val="34009C"/>
          </a:solidFill>
          <a:ln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Second </a:t>
            </a:r>
            <a:r>
              <a:rPr lang="en-US" sz="4000" b="1" dirty="0" smtClean="0">
                <a:solidFill>
                  <a:srgbClr val="FFFF00"/>
                </a:solidFill>
              </a:rPr>
              <a:t>messengers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077200" cy="5287963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  <a:buFont typeface="Wingdings" pitchFamily="2" charset="2"/>
              <a:buChar char="Ø"/>
            </a:pPr>
            <a:r>
              <a:rPr lang="en-US" b="1" u="sng" dirty="0">
                <a:latin typeface="+mj-lt"/>
                <a:cs typeface="Times New Roman" pitchFamily="18" charset="0"/>
              </a:rPr>
              <a:t>Second </a:t>
            </a:r>
            <a:r>
              <a:rPr lang="en-US" b="1" u="sng" dirty="0" smtClean="0">
                <a:latin typeface="+mj-lt"/>
                <a:cs typeface="Times New Roman" pitchFamily="18" charset="0"/>
              </a:rPr>
              <a:t>messengers </a:t>
            </a:r>
            <a:r>
              <a:rPr lang="en-US" b="1" u="sng" dirty="0">
                <a:latin typeface="+mj-lt"/>
                <a:cs typeface="Times New Roman" pitchFamily="18" charset="0"/>
              </a:rPr>
              <a:t>include: </a:t>
            </a:r>
            <a:endParaRPr lang="en-US" b="1" u="sng" dirty="0" smtClean="0">
              <a:latin typeface="+mj-lt"/>
              <a:cs typeface="Times New Roman" pitchFamily="18" charset="0"/>
            </a:endParaRPr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2800" b="1" dirty="0" smtClean="0">
                <a:latin typeface="+mj-lt"/>
                <a:cs typeface="Times New Roman" pitchFamily="18" charset="0"/>
              </a:rPr>
              <a:t>cyclic AMP</a:t>
            </a:r>
            <a:endParaRPr lang="en-US" sz="2800" b="1" dirty="0">
              <a:latin typeface="+mj-lt"/>
              <a:cs typeface="Times New Roman" pitchFamily="18" charset="0"/>
            </a:endParaRPr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2800" b="1" dirty="0" smtClean="0">
                <a:latin typeface="+mj-lt"/>
                <a:cs typeface="Times New Roman" pitchFamily="18" charset="0"/>
              </a:rPr>
              <a:t>cyclic GMP    </a:t>
            </a:r>
            <a:r>
              <a:rPr lang="en-US" sz="2400" b="1" dirty="0" smtClean="0">
                <a:latin typeface="+mj-lt"/>
                <a:cs typeface="Times New Roman" pitchFamily="18" charset="0"/>
              </a:rPr>
              <a:t>(e.g. </a:t>
            </a:r>
            <a:r>
              <a:rPr lang="en-US" sz="2400" b="1" dirty="0" err="1" smtClean="0">
                <a:latin typeface="+mj-lt"/>
                <a:cs typeface="Times New Roman" pitchFamily="18" charset="0"/>
              </a:rPr>
              <a:t>Atrial</a:t>
            </a:r>
            <a:r>
              <a:rPr lang="en-US" sz="24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+mj-lt"/>
                <a:cs typeface="Times New Roman" pitchFamily="18" charset="0"/>
              </a:rPr>
              <a:t>natriuretic</a:t>
            </a:r>
            <a:r>
              <a:rPr lang="en-US" sz="2400" b="1" dirty="0" smtClean="0">
                <a:latin typeface="+mj-lt"/>
                <a:cs typeface="Times New Roman" pitchFamily="18" charset="0"/>
              </a:rPr>
              <a:t> peptide)</a:t>
            </a:r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2800" b="1" dirty="0" smtClean="0">
                <a:latin typeface="+mj-lt"/>
                <a:cs typeface="Times New Roman" pitchFamily="18" charset="0"/>
              </a:rPr>
              <a:t>Intracellular Ca</a:t>
            </a:r>
            <a:r>
              <a:rPr lang="en-US" sz="2800" b="1" baseline="52000" dirty="0" smtClean="0">
                <a:latin typeface="+mj-lt"/>
                <a:cs typeface="Times New Roman" pitchFamily="18" charset="0"/>
              </a:rPr>
              <a:t>2+</a:t>
            </a:r>
            <a:endParaRPr lang="en-US" sz="2800" b="1" dirty="0" smtClean="0">
              <a:latin typeface="+mj-lt"/>
              <a:cs typeface="Times New Roman" pitchFamily="18" charset="0"/>
            </a:endParaRPr>
          </a:p>
          <a:p>
            <a:pPr marL="514350" indent="-514350" algn="just">
              <a:lnSpc>
                <a:spcPct val="130000"/>
              </a:lnSpc>
              <a:buFont typeface="+mj-lt"/>
              <a:buAutoNum type="arabicParenR"/>
            </a:pPr>
            <a:r>
              <a:rPr lang="en-US" sz="2800" b="1" dirty="0" err="1" smtClean="0">
                <a:latin typeface="+mj-lt"/>
                <a:cs typeface="Times New Roman" pitchFamily="18" charset="0"/>
              </a:rPr>
              <a:t>phospholipase</a:t>
            </a:r>
            <a:r>
              <a:rPr lang="en-US" sz="28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2800" b="1" dirty="0">
                <a:latin typeface="+mj-lt"/>
                <a:cs typeface="Times New Roman" pitchFamily="18" charset="0"/>
              </a:rPr>
              <a:t>C </a:t>
            </a:r>
            <a:r>
              <a:rPr lang="en-US" sz="2800" dirty="0">
                <a:latin typeface="+mj-lt"/>
                <a:cs typeface="Times New Roman" pitchFamily="18" charset="0"/>
              </a:rPr>
              <a:t>which catalyzes phosphoinositide turnover producing </a:t>
            </a:r>
            <a:r>
              <a:rPr lang="en-US" sz="2800" b="1" dirty="0">
                <a:latin typeface="+mj-lt"/>
                <a:cs typeface="Times New Roman" pitchFamily="18" charset="0"/>
              </a:rPr>
              <a:t>inositol </a:t>
            </a:r>
            <a:r>
              <a:rPr lang="en-US" sz="2800" b="1" dirty="0" err="1" smtClean="0">
                <a:latin typeface="+mj-lt"/>
                <a:cs typeface="Times New Roman" pitchFamily="18" charset="0"/>
              </a:rPr>
              <a:t>triphosphates</a:t>
            </a:r>
            <a:r>
              <a:rPr lang="en-US" sz="2800" b="1" dirty="0" smtClean="0">
                <a:latin typeface="+mj-lt"/>
                <a:cs typeface="Times New Roman" pitchFamily="18" charset="0"/>
              </a:rPr>
              <a:t> (IP</a:t>
            </a:r>
            <a:r>
              <a:rPr lang="en-US" sz="2800" b="1" baseline="-25000" dirty="0" smtClean="0">
                <a:latin typeface="+mj-lt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+mj-lt"/>
                <a:cs typeface="Times New Roman" pitchFamily="18" charset="0"/>
              </a:rPr>
              <a:t>) &amp; </a:t>
            </a:r>
            <a:r>
              <a:rPr lang="en-US" sz="2800" b="1" dirty="0" err="1" smtClean="0">
                <a:latin typeface="+mj-lt"/>
                <a:cs typeface="Times New Roman" pitchFamily="18" charset="0"/>
              </a:rPr>
              <a:t>diacyl</a:t>
            </a:r>
            <a:r>
              <a:rPr lang="en-US" sz="2800" b="1" dirty="0" smtClean="0">
                <a:latin typeface="+mj-lt"/>
                <a:cs typeface="Times New Roman" pitchFamily="18" charset="0"/>
              </a:rPr>
              <a:t> glycerol (DAG).</a:t>
            </a:r>
          </a:p>
          <a:p>
            <a:pPr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6085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  <a:solidFill>
            <a:srgbClr val="3400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Cell mechanism &amp; Second messengers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3617"/>
            <a:ext cx="8229600" cy="257258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5100" b="1" u="sng" dirty="0"/>
              <a:t>G Protein–Linked Hormone </a:t>
            </a:r>
            <a:r>
              <a:rPr lang="en-US" sz="5100" b="1" u="sng" dirty="0" smtClean="0"/>
              <a:t>Receptors:</a:t>
            </a:r>
          </a:p>
          <a:p>
            <a:pPr algn="just">
              <a:lnSpc>
                <a:spcPct val="150000"/>
              </a:lnSpc>
            </a:pPr>
            <a:r>
              <a:rPr lang="en-US" sz="4400" dirty="0" smtClean="0"/>
              <a:t>Many hormones activate </a:t>
            </a:r>
            <a:r>
              <a:rPr lang="en-US" sz="4400" dirty="0"/>
              <a:t>receptors that indirectly regulate the </a:t>
            </a:r>
            <a:r>
              <a:rPr lang="en-US" sz="4400" dirty="0" smtClean="0"/>
              <a:t>activity of </a:t>
            </a:r>
            <a:r>
              <a:rPr lang="en-US" sz="4400" dirty="0"/>
              <a:t>target proteins (e.g., enzymes or ion channels) </a:t>
            </a:r>
            <a:r>
              <a:rPr lang="en-US" sz="4400" dirty="0" smtClean="0"/>
              <a:t>by coupling </a:t>
            </a:r>
            <a:r>
              <a:rPr lang="en-US" sz="4400" dirty="0"/>
              <a:t>with groups of cell </a:t>
            </a:r>
            <a:r>
              <a:rPr lang="en-US" sz="4400" dirty="0" smtClean="0"/>
              <a:t>membrane proteins called </a:t>
            </a:r>
            <a:r>
              <a:rPr lang="en-US" sz="4400" b="1" i="1" dirty="0" err="1" smtClean="0"/>
              <a:t>heterotrimeric</a:t>
            </a:r>
            <a:r>
              <a:rPr lang="en-US" sz="4400" b="1" i="1" dirty="0" smtClean="0"/>
              <a:t> GTP-binding </a:t>
            </a:r>
            <a:r>
              <a:rPr lang="en-US" sz="4400" b="1" i="1" dirty="0"/>
              <a:t>proteins (G proteins</a:t>
            </a:r>
            <a:r>
              <a:rPr lang="en-US" sz="4400" b="1" i="1" dirty="0" smtClean="0"/>
              <a:t>)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4" t="6338" r="4124" b="11843"/>
          <a:stretch/>
        </p:blipFill>
        <p:spPr bwMode="auto">
          <a:xfrm>
            <a:off x="685800" y="3810000"/>
            <a:ext cx="7848600" cy="253281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51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95542"/>
            <a:ext cx="4800600" cy="747458"/>
          </a:xfrm>
          <a:solidFill>
            <a:srgbClr val="34009C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Objectives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>
              <a:lnSpc>
                <a:spcPct val="130000"/>
              </a:lnSpc>
            </a:pPr>
            <a:r>
              <a:rPr lang="en-US" sz="2800" b="1" dirty="0"/>
              <a:t>Understanding the common aspects of neural and endocrinal regulations.</a:t>
            </a:r>
          </a:p>
          <a:p>
            <a:pPr lvl="0" algn="just">
              <a:lnSpc>
                <a:spcPct val="130000"/>
              </a:lnSpc>
            </a:pPr>
            <a:r>
              <a:rPr lang="en-US" sz="2800" b="1" dirty="0"/>
              <a:t>Describing the chemical nature of </a:t>
            </a:r>
            <a:r>
              <a:rPr lang="en-US" sz="2800" b="1" dirty="0" smtClean="0"/>
              <a:t>hormones.</a:t>
            </a:r>
            <a:endParaRPr lang="en-US" sz="2800" b="1" dirty="0"/>
          </a:p>
          <a:p>
            <a:pPr lvl="0" algn="just">
              <a:lnSpc>
                <a:spcPct val="130000"/>
              </a:lnSpc>
            </a:pPr>
            <a:r>
              <a:rPr lang="en-US" sz="2800" b="1" dirty="0" smtClean="0"/>
              <a:t>Describing </a:t>
            </a:r>
            <a:r>
              <a:rPr lang="en-US" sz="2800" b="1" dirty="0"/>
              <a:t>the </a:t>
            </a:r>
            <a:r>
              <a:rPr lang="en-US" sz="2800" b="1" dirty="0" smtClean="0"/>
              <a:t>types of hormones.</a:t>
            </a:r>
            <a:endParaRPr lang="en-US" sz="2800" b="1" dirty="0"/>
          </a:p>
          <a:p>
            <a:pPr lvl="0" algn="just">
              <a:lnSpc>
                <a:spcPct val="130000"/>
              </a:lnSpc>
            </a:pPr>
            <a:r>
              <a:rPr lang="en-US" sz="2800" b="1" dirty="0"/>
              <a:t>Understanding the different mechanisms of hormonal action &amp; concept of second messenger </a:t>
            </a:r>
            <a:r>
              <a:rPr lang="en-US" sz="2800" b="1" dirty="0" smtClean="0"/>
              <a:t>system.</a:t>
            </a:r>
            <a:endParaRPr lang="en-US" sz="2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ilovstudy.files.wordpress.com/2010/11/cam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533400"/>
            <a:ext cx="3657600" cy="6019800"/>
          </a:xfrm>
          <a:prstGeom prst="rect">
            <a:avLst/>
          </a:prstGeom>
          <a:noFill/>
          <a:ln>
            <a:solidFill>
              <a:srgbClr val="34009C"/>
            </a:solidFill>
          </a:ln>
        </p:spPr>
      </p:pic>
      <p:pic>
        <p:nvPicPr>
          <p:cNvPr id="56324" name="Picture 4" descr="http://images.slideplayer.com/12/3381307/slides/slide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533400"/>
            <a:ext cx="4876800" cy="6019800"/>
          </a:xfrm>
          <a:prstGeom prst="rect">
            <a:avLst/>
          </a:prstGeom>
          <a:noFill/>
          <a:ln>
            <a:solidFill>
              <a:srgbClr val="34009C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0" y="381000"/>
            <a:ext cx="6858000" cy="533400"/>
          </a:xfrm>
          <a:solidFill>
            <a:srgbClr val="3400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2- Hormones That Enter Cells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990600"/>
            <a:ext cx="5181600" cy="7078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 smtClean="0"/>
              <a:t>Lipophilic hormones </a:t>
            </a:r>
            <a:endParaRPr lang="en-US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457200" y="1905000"/>
            <a:ext cx="82296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2400" b="1" dirty="0" smtClean="0"/>
              <a:t>Lipophilic hormones </a:t>
            </a:r>
            <a:r>
              <a:rPr lang="en-US" sz="2400" dirty="0" smtClean="0"/>
              <a:t>(steroids and thyroid hormones) bind to intracellular receptors, which function as </a:t>
            </a:r>
            <a:r>
              <a:rPr lang="en-US" sz="2400" dirty="0" err="1" smtClean="0"/>
              <a:t>ligand</a:t>
            </a:r>
            <a:r>
              <a:rPr lang="en-US" sz="2400" dirty="0" smtClean="0"/>
              <a:t>-dependant transcription factors.</a:t>
            </a:r>
          </a:p>
          <a:p>
            <a:pPr algn="just"/>
            <a:endParaRPr lang="en-US" sz="2400" dirty="0" smtClean="0"/>
          </a:p>
          <a:p>
            <a:pPr algn="just">
              <a:lnSpc>
                <a:spcPct val="50000"/>
              </a:lnSpc>
            </a:pPr>
            <a:endParaRPr lang="en-US" sz="2400" dirty="0" smtClean="0"/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/>
              <a:t> Some steroid hormones bind to </a:t>
            </a:r>
            <a:r>
              <a:rPr lang="en-US" sz="2400" b="1" dirty="0" err="1" smtClean="0"/>
              <a:t>cytoplasmic</a:t>
            </a:r>
            <a:r>
              <a:rPr lang="en-US" sz="2400" dirty="0" smtClean="0"/>
              <a:t> receptors, which then move into the nucleus. Other </a:t>
            </a:r>
            <a:r>
              <a:rPr lang="en-US" sz="2400" b="1" dirty="0" smtClean="0"/>
              <a:t>steroids and </a:t>
            </a:r>
            <a:r>
              <a:rPr lang="en-US" sz="2400" b="1" dirty="0" err="1" smtClean="0"/>
              <a:t>thyroxine</a:t>
            </a:r>
            <a:r>
              <a:rPr lang="en-US" sz="2400" b="1" dirty="0" smtClean="0"/>
              <a:t> </a:t>
            </a:r>
            <a:r>
              <a:rPr lang="en-US" sz="2400" dirty="0" smtClean="0"/>
              <a:t>bind to receptors already in the </a:t>
            </a:r>
            <a:r>
              <a:rPr lang="en-US" sz="2400" b="1" dirty="0" smtClean="0"/>
              <a:t>nucleus.</a:t>
            </a:r>
          </a:p>
          <a:p>
            <a:pPr algn="just"/>
            <a:endParaRPr lang="en-US" sz="2400" b="1" dirty="0" smtClean="0"/>
          </a:p>
          <a:p>
            <a:pPr algn="just">
              <a:lnSpc>
                <a:spcPct val="50000"/>
              </a:lnSpc>
            </a:pPr>
            <a:endParaRPr lang="en-US" sz="2400" b="1" dirty="0" smtClean="0"/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/>
              <a:t> Each receptor binds to both the hormone and to a region of DNA called </a:t>
            </a:r>
            <a:r>
              <a:rPr lang="en-US" sz="2400" b="1" dirty="0" smtClean="0"/>
              <a:t>a hormone-response element.</a:t>
            </a:r>
          </a:p>
          <a:p>
            <a:pPr algn="just">
              <a:lnSpc>
                <a:spcPct val="50000"/>
              </a:lnSpc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69047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4572000" cy="715962"/>
          </a:xfrm>
          <a:solidFill>
            <a:srgbClr val="0000FF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Steroids action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51" b="8886"/>
          <a:stretch/>
        </p:blipFill>
        <p:spPr bwMode="auto">
          <a:xfrm>
            <a:off x="990600" y="1371600"/>
            <a:ext cx="7239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5" name="Group 15"/>
          <p:cNvGrpSpPr>
            <a:grpSpLocks/>
          </p:cNvGrpSpPr>
          <p:nvPr/>
        </p:nvGrpSpPr>
        <p:grpSpPr bwMode="auto">
          <a:xfrm>
            <a:off x="2128838" y="109538"/>
            <a:ext cx="5502275" cy="6748462"/>
            <a:chOff x="1341" y="69"/>
            <a:chExt cx="3466" cy="4251"/>
          </a:xfrm>
        </p:grpSpPr>
        <p:pic>
          <p:nvPicPr>
            <p:cNvPr id="71684" name="Picture 4" descr="pap12e_18_03_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1" y="257"/>
              <a:ext cx="3466" cy="3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685" name="Picture 5" descr="pap12e_18_03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1" y="257"/>
              <a:ext cx="3466" cy="3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686" name="Oval 6"/>
            <p:cNvSpPr>
              <a:spLocks noChangeArrowheads="1"/>
            </p:cNvSpPr>
            <p:nvPr/>
          </p:nvSpPr>
          <p:spPr bwMode="auto">
            <a:xfrm>
              <a:off x="3296" y="565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1</a:t>
              </a:r>
            </a:p>
          </p:txBody>
        </p:sp>
        <p:sp>
          <p:nvSpPr>
            <p:cNvPr id="71687" name="Line 7"/>
            <p:cNvSpPr>
              <a:spLocks noChangeShapeType="1"/>
            </p:cNvSpPr>
            <p:nvPr/>
          </p:nvSpPr>
          <p:spPr bwMode="auto">
            <a:xfrm flipH="1">
              <a:off x="1708" y="381"/>
              <a:ext cx="64" cy="3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88" name="Line 8"/>
            <p:cNvSpPr>
              <a:spLocks noChangeShapeType="1"/>
            </p:cNvSpPr>
            <p:nvPr/>
          </p:nvSpPr>
          <p:spPr bwMode="auto">
            <a:xfrm>
              <a:off x="2491" y="178"/>
              <a:ext cx="97" cy="1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89" name="Line 9"/>
            <p:cNvSpPr>
              <a:spLocks noChangeShapeType="1"/>
            </p:cNvSpPr>
            <p:nvPr/>
          </p:nvSpPr>
          <p:spPr bwMode="auto">
            <a:xfrm>
              <a:off x="3238" y="795"/>
              <a:ext cx="20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0" name="Rectangle 10"/>
            <p:cNvSpPr>
              <a:spLocks noChangeArrowheads="1"/>
            </p:cNvSpPr>
            <p:nvPr/>
          </p:nvSpPr>
          <p:spPr bwMode="auto">
            <a:xfrm>
              <a:off x="3488" y="556"/>
              <a:ext cx="1010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Lipid-soluble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hormone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diffuses into cell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691" name="Rectangle 11"/>
            <p:cNvSpPr>
              <a:spLocks noChangeArrowheads="1"/>
            </p:cNvSpPr>
            <p:nvPr/>
          </p:nvSpPr>
          <p:spPr bwMode="auto">
            <a:xfrm>
              <a:off x="3765" y="69"/>
              <a:ext cx="91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Blood capillary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692" name="Rectangle 12"/>
            <p:cNvSpPr>
              <a:spLocks noChangeArrowheads="1"/>
            </p:cNvSpPr>
            <p:nvPr/>
          </p:nvSpPr>
          <p:spPr bwMode="auto">
            <a:xfrm>
              <a:off x="3255" y="4166"/>
              <a:ext cx="64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Target cell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693" name="Rectangle 13"/>
            <p:cNvSpPr>
              <a:spLocks noChangeArrowheads="1"/>
            </p:cNvSpPr>
            <p:nvPr/>
          </p:nvSpPr>
          <p:spPr bwMode="auto">
            <a:xfrm>
              <a:off x="1405" y="696"/>
              <a:ext cx="597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Transport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protein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694" name="Rectangle 14"/>
            <p:cNvSpPr>
              <a:spLocks noChangeArrowheads="1"/>
            </p:cNvSpPr>
            <p:nvPr/>
          </p:nvSpPr>
          <p:spPr bwMode="auto">
            <a:xfrm>
              <a:off x="1604" y="88"/>
              <a:ext cx="85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Free hormone</a:t>
              </a:r>
              <a:endParaRPr lang="en-US" sz="1600" b="1">
                <a:ea typeface="ＭＳ Ｐゴシック" pitchFamily="84" charset="-128"/>
              </a:endParaRPr>
            </a:p>
          </p:txBody>
        </p:sp>
      </p:grpSp>
      <p:grpSp>
        <p:nvGrpSpPr>
          <p:cNvPr id="71720" name="Group 40"/>
          <p:cNvGrpSpPr>
            <a:grpSpLocks/>
          </p:cNvGrpSpPr>
          <p:nvPr/>
        </p:nvGrpSpPr>
        <p:grpSpPr bwMode="auto">
          <a:xfrm>
            <a:off x="1676400" y="109538"/>
            <a:ext cx="5954713" cy="6748462"/>
            <a:chOff x="1056" y="69"/>
            <a:chExt cx="3751" cy="4251"/>
          </a:xfrm>
        </p:grpSpPr>
        <p:pic>
          <p:nvPicPr>
            <p:cNvPr id="71696" name="Picture 16" descr="pap12e_18_03_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1" y="257"/>
              <a:ext cx="3466" cy="3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697" name="Picture 17" descr="pap12e_18_03_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1" y="257"/>
              <a:ext cx="3466" cy="3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698" name="Oval 18"/>
            <p:cNvSpPr>
              <a:spLocks noChangeArrowheads="1"/>
            </p:cNvSpPr>
            <p:nvPr/>
          </p:nvSpPr>
          <p:spPr bwMode="auto">
            <a:xfrm>
              <a:off x="3296" y="565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1</a:t>
              </a:r>
            </a:p>
          </p:txBody>
        </p:sp>
        <p:sp>
          <p:nvSpPr>
            <p:cNvPr id="71699" name="Line 19"/>
            <p:cNvSpPr>
              <a:spLocks noChangeShapeType="1"/>
            </p:cNvSpPr>
            <p:nvPr/>
          </p:nvSpPr>
          <p:spPr bwMode="auto">
            <a:xfrm flipH="1">
              <a:off x="1708" y="381"/>
              <a:ext cx="64" cy="3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0" name="Line 20"/>
            <p:cNvSpPr>
              <a:spLocks noChangeShapeType="1"/>
            </p:cNvSpPr>
            <p:nvPr/>
          </p:nvSpPr>
          <p:spPr bwMode="auto">
            <a:xfrm>
              <a:off x="2491" y="178"/>
              <a:ext cx="97" cy="1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1" name="Line 21"/>
            <p:cNvSpPr>
              <a:spLocks noChangeShapeType="1"/>
            </p:cNvSpPr>
            <p:nvPr/>
          </p:nvSpPr>
          <p:spPr bwMode="auto">
            <a:xfrm>
              <a:off x="3468" y="1422"/>
              <a:ext cx="50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2" name="Line 22"/>
            <p:cNvSpPr>
              <a:spLocks noChangeShapeType="1"/>
            </p:cNvSpPr>
            <p:nvPr/>
          </p:nvSpPr>
          <p:spPr bwMode="auto">
            <a:xfrm>
              <a:off x="3387" y="1588"/>
              <a:ext cx="59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3" name="Line 23"/>
            <p:cNvSpPr>
              <a:spLocks noChangeShapeType="1"/>
            </p:cNvSpPr>
            <p:nvPr/>
          </p:nvSpPr>
          <p:spPr bwMode="auto">
            <a:xfrm>
              <a:off x="3252" y="2419"/>
              <a:ext cx="71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4" name="Line 24"/>
            <p:cNvSpPr>
              <a:spLocks noChangeShapeType="1"/>
            </p:cNvSpPr>
            <p:nvPr/>
          </p:nvSpPr>
          <p:spPr bwMode="auto">
            <a:xfrm>
              <a:off x="3521" y="2090"/>
              <a:ext cx="46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5" name="Line 25"/>
            <p:cNvSpPr>
              <a:spLocks noChangeShapeType="1"/>
            </p:cNvSpPr>
            <p:nvPr/>
          </p:nvSpPr>
          <p:spPr bwMode="auto">
            <a:xfrm>
              <a:off x="2166" y="2279"/>
              <a:ext cx="35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6" name="Line 26"/>
            <p:cNvSpPr>
              <a:spLocks noChangeShapeType="1"/>
            </p:cNvSpPr>
            <p:nvPr/>
          </p:nvSpPr>
          <p:spPr bwMode="auto">
            <a:xfrm>
              <a:off x="2230" y="1666"/>
              <a:ext cx="52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7" name="Line 27"/>
            <p:cNvSpPr>
              <a:spLocks noChangeShapeType="1"/>
            </p:cNvSpPr>
            <p:nvPr/>
          </p:nvSpPr>
          <p:spPr bwMode="auto">
            <a:xfrm>
              <a:off x="3238" y="795"/>
              <a:ext cx="20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8" name="Rectangle 28"/>
            <p:cNvSpPr>
              <a:spLocks noChangeArrowheads="1"/>
            </p:cNvSpPr>
            <p:nvPr/>
          </p:nvSpPr>
          <p:spPr bwMode="auto">
            <a:xfrm>
              <a:off x="3488" y="556"/>
              <a:ext cx="1010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Lipid-soluble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hormone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diffuses into cell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09" name="Rectangle 29"/>
            <p:cNvSpPr>
              <a:spLocks noChangeArrowheads="1"/>
            </p:cNvSpPr>
            <p:nvPr/>
          </p:nvSpPr>
          <p:spPr bwMode="auto">
            <a:xfrm>
              <a:off x="3765" y="69"/>
              <a:ext cx="91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Blood capillary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0" name="Rectangle 30"/>
            <p:cNvSpPr>
              <a:spLocks noChangeArrowheads="1"/>
            </p:cNvSpPr>
            <p:nvPr/>
          </p:nvSpPr>
          <p:spPr bwMode="auto">
            <a:xfrm>
              <a:off x="1253" y="1272"/>
              <a:ext cx="1102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Activated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receptor-hormone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complex alters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gene expression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1" name="Rectangle 31"/>
            <p:cNvSpPr>
              <a:spLocks noChangeArrowheads="1"/>
            </p:cNvSpPr>
            <p:nvPr/>
          </p:nvSpPr>
          <p:spPr bwMode="auto">
            <a:xfrm>
              <a:off x="4019" y="1338"/>
              <a:ext cx="4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Nucleus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2" name="Rectangle 32"/>
            <p:cNvSpPr>
              <a:spLocks noChangeArrowheads="1"/>
            </p:cNvSpPr>
            <p:nvPr/>
          </p:nvSpPr>
          <p:spPr bwMode="auto">
            <a:xfrm>
              <a:off x="4027" y="1504"/>
              <a:ext cx="55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Receptor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3" name="Rectangle 33"/>
            <p:cNvSpPr>
              <a:spLocks noChangeArrowheads="1"/>
            </p:cNvSpPr>
            <p:nvPr/>
          </p:nvSpPr>
          <p:spPr bwMode="auto">
            <a:xfrm>
              <a:off x="4019" y="2335"/>
              <a:ext cx="3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mRNA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4" name="Rectangle 34"/>
            <p:cNvSpPr>
              <a:spLocks noChangeArrowheads="1"/>
            </p:cNvSpPr>
            <p:nvPr/>
          </p:nvSpPr>
          <p:spPr bwMode="auto">
            <a:xfrm>
              <a:off x="4027" y="2006"/>
              <a:ext cx="27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DNA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5" name="Rectangle 35"/>
            <p:cNvSpPr>
              <a:spLocks noChangeArrowheads="1"/>
            </p:cNvSpPr>
            <p:nvPr/>
          </p:nvSpPr>
          <p:spPr bwMode="auto">
            <a:xfrm>
              <a:off x="1660" y="2191"/>
              <a:ext cx="46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Cytosol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6" name="Rectangle 36"/>
            <p:cNvSpPr>
              <a:spLocks noChangeArrowheads="1"/>
            </p:cNvSpPr>
            <p:nvPr/>
          </p:nvSpPr>
          <p:spPr bwMode="auto">
            <a:xfrm>
              <a:off x="3255" y="4166"/>
              <a:ext cx="64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Target cell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7" name="Rectangle 37"/>
            <p:cNvSpPr>
              <a:spLocks noChangeArrowheads="1"/>
            </p:cNvSpPr>
            <p:nvPr/>
          </p:nvSpPr>
          <p:spPr bwMode="auto">
            <a:xfrm>
              <a:off x="1405" y="696"/>
              <a:ext cx="597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Transport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protein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8" name="Rectangle 38"/>
            <p:cNvSpPr>
              <a:spLocks noChangeArrowheads="1"/>
            </p:cNvSpPr>
            <p:nvPr/>
          </p:nvSpPr>
          <p:spPr bwMode="auto">
            <a:xfrm>
              <a:off x="1604" y="88"/>
              <a:ext cx="85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Free hormone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19" name="Oval 39"/>
            <p:cNvSpPr>
              <a:spLocks noChangeArrowheads="1"/>
            </p:cNvSpPr>
            <p:nvPr/>
          </p:nvSpPr>
          <p:spPr bwMode="auto">
            <a:xfrm>
              <a:off x="1056" y="1266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2</a:t>
              </a:r>
            </a:p>
          </p:txBody>
        </p:sp>
      </p:grpSp>
      <p:grpSp>
        <p:nvGrpSpPr>
          <p:cNvPr id="71749" name="Group 69"/>
          <p:cNvGrpSpPr>
            <a:grpSpLocks/>
          </p:cNvGrpSpPr>
          <p:nvPr/>
        </p:nvGrpSpPr>
        <p:grpSpPr bwMode="auto">
          <a:xfrm>
            <a:off x="1676400" y="109538"/>
            <a:ext cx="5954713" cy="6748462"/>
            <a:chOff x="1056" y="69"/>
            <a:chExt cx="3751" cy="4251"/>
          </a:xfrm>
        </p:grpSpPr>
        <p:pic>
          <p:nvPicPr>
            <p:cNvPr id="71721" name="Picture 41" descr="pap12e_18_03_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1" y="257"/>
              <a:ext cx="3466" cy="3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722" name="Oval 42"/>
            <p:cNvSpPr>
              <a:spLocks noChangeArrowheads="1"/>
            </p:cNvSpPr>
            <p:nvPr/>
          </p:nvSpPr>
          <p:spPr bwMode="auto">
            <a:xfrm>
              <a:off x="3296" y="565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1</a:t>
              </a:r>
            </a:p>
          </p:txBody>
        </p:sp>
        <p:sp>
          <p:nvSpPr>
            <p:cNvPr id="71723" name="Line 43"/>
            <p:cNvSpPr>
              <a:spLocks noChangeShapeType="1"/>
            </p:cNvSpPr>
            <p:nvPr/>
          </p:nvSpPr>
          <p:spPr bwMode="auto">
            <a:xfrm flipH="1">
              <a:off x="1708" y="381"/>
              <a:ext cx="64" cy="3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4" name="Line 44"/>
            <p:cNvSpPr>
              <a:spLocks noChangeShapeType="1"/>
            </p:cNvSpPr>
            <p:nvPr/>
          </p:nvSpPr>
          <p:spPr bwMode="auto">
            <a:xfrm>
              <a:off x="2491" y="178"/>
              <a:ext cx="97" cy="1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5" name="Line 45"/>
            <p:cNvSpPr>
              <a:spLocks noChangeShapeType="1"/>
            </p:cNvSpPr>
            <p:nvPr/>
          </p:nvSpPr>
          <p:spPr bwMode="auto">
            <a:xfrm>
              <a:off x="3468" y="1422"/>
              <a:ext cx="50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6" name="Line 46"/>
            <p:cNvSpPr>
              <a:spLocks noChangeShapeType="1"/>
            </p:cNvSpPr>
            <p:nvPr/>
          </p:nvSpPr>
          <p:spPr bwMode="auto">
            <a:xfrm>
              <a:off x="3387" y="1588"/>
              <a:ext cx="59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7" name="Line 47"/>
            <p:cNvSpPr>
              <a:spLocks noChangeShapeType="1"/>
            </p:cNvSpPr>
            <p:nvPr/>
          </p:nvSpPr>
          <p:spPr bwMode="auto">
            <a:xfrm>
              <a:off x="3252" y="2419"/>
              <a:ext cx="71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8" name="Line 48"/>
            <p:cNvSpPr>
              <a:spLocks noChangeShapeType="1"/>
            </p:cNvSpPr>
            <p:nvPr/>
          </p:nvSpPr>
          <p:spPr bwMode="auto">
            <a:xfrm>
              <a:off x="3521" y="2090"/>
              <a:ext cx="46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9" name="Line 49"/>
            <p:cNvSpPr>
              <a:spLocks noChangeShapeType="1"/>
            </p:cNvSpPr>
            <p:nvPr/>
          </p:nvSpPr>
          <p:spPr bwMode="auto">
            <a:xfrm>
              <a:off x="2890" y="2668"/>
              <a:ext cx="70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30" name="Line 50"/>
            <p:cNvSpPr>
              <a:spLocks noChangeShapeType="1"/>
            </p:cNvSpPr>
            <p:nvPr/>
          </p:nvSpPr>
          <p:spPr bwMode="auto">
            <a:xfrm>
              <a:off x="2102" y="2839"/>
              <a:ext cx="483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31" name="Line 51"/>
            <p:cNvSpPr>
              <a:spLocks noChangeShapeType="1"/>
            </p:cNvSpPr>
            <p:nvPr/>
          </p:nvSpPr>
          <p:spPr bwMode="auto">
            <a:xfrm>
              <a:off x="2166" y="2279"/>
              <a:ext cx="35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32" name="Line 52"/>
            <p:cNvSpPr>
              <a:spLocks noChangeShapeType="1"/>
            </p:cNvSpPr>
            <p:nvPr/>
          </p:nvSpPr>
          <p:spPr bwMode="auto">
            <a:xfrm>
              <a:off x="2230" y="1666"/>
              <a:ext cx="52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33" name="Line 53"/>
            <p:cNvSpPr>
              <a:spLocks noChangeShapeType="1"/>
            </p:cNvSpPr>
            <p:nvPr/>
          </p:nvSpPr>
          <p:spPr bwMode="auto">
            <a:xfrm>
              <a:off x="3238" y="795"/>
              <a:ext cx="20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34" name="Rectangle 54"/>
            <p:cNvSpPr>
              <a:spLocks noChangeArrowheads="1"/>
            </p:cNvSpPr>
            <p:nvPr/>
          </p:nvSpPr>
          <p:spPr bwMode="auto">
            <a:xfrm>
              <a:off x="3488" y="556"/>
              <a:ext cx="1010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Lipid-soluble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hormone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diffuses into cell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35" name="Rectangle 55"/>
            <p:cNvSpPr>
              <a:spLocks noChangeArrowheads="1"/>
            </p:cNvSpPr>
            <p:nvPr/>
          </p:nvSpPr>
          <p:spPr bwMode="auto">
            <a:xfrm>
              <a:off x="3765" y="69"/>
              <a:ext cx="91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Blood capillary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36" name="Rectangle 56"/>
            <p:cNvSpPr>
              <a:spLocks noChangeArrowheads="1"/>
            </p:cNvSpPr>
            <p:nvPr/>
          </p:nvSpPr>
          <p:spPr bwMode="auto">
            <a:xfrm>
              <a:off x="1253" y="1272"/>
              <a:ext cx="1102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Activated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receptor-hormone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complex alters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gene expression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37" name="Rectangle 57"/>
            <p:cNvSpPr>
              <a:spLocks noChangeArrowheads="1"/>
            </p:cNvSpPr>
            <p:nvPr/>
          </p:nvSpPr>
          <p:spPr bwMode="auto">
            <a:xfrm>
              <a:off x="4019" y="1338"/>
              <a:ext cx="4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Nucleus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38" name="Rectangle 58"/>
            <p:cNvSpPr>
              <a:spLocks noChangeArrowheads="1"/>
            </p:cNvSpPr>
            <p:nvPr/>
          </p:nvSpPr>
          <p:spPr bwMode="auto">
            <a:xfrm>
              <a:off x="4027" y="1504"/>
              <a:ext cx="55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Receptor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39" name="Rectangle 59"/>
            <p:cNvSpPr>
              <a:spLocks noChangeArrowheads="1"/>
            </p:cNvSpPr>
            <p:nvPr/>
          </p:nvSpPr>
          <p:spPr bwMode="auto">
            <a:xfrm>
              <a:off x="4019" y="2335"/>
              <a:ext cx="3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mRNA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40" name="Rectangle 60"/>
            <p:cNvSpPr>
              <a:spLocks noChangeArrowheads="1"/>
            </p:cNvSpPr>
            <p:nvPr/>
          </p:nvSpPr>
          <p:spPr bwMode="auto">
            <a:xfrm>
              <a:off x="1317" y="2437"/>
              <a:ext cx="1017" cy="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Newly formed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mRNA directs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synthesis of</a:t>
              </a:r>
              <a:endParaRPr lang="en-US" sz="1600" b="1">
                <a:ea typeface="ＭＳ Ｐゴシック" pitchFamily="84" charset="-128"/>
              </a:endParaRP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specific proteins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on ribosomes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41" name="Rectangle 61"/>
            <p:cNvSpPr>
              <a:spLocks noChangeArrowheads="1"/>
            </p:cNvSpPr>
            <p:nvPr/>
          </p:nvSpPr>
          <p:spPr bwMode="auto">
            <a:xfrm>
              <a:off x="4027" y="2006"/>
              <a:ext cx="27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DNA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42" name="Rectangle 62"/>
            <p:cNvSpPr>
              <a:spLocks noChangeArrowheads="1"/>
            </p:cNvSpPr>
            <p:nvPr/>
          </p:nvSpPr>
          <p:spPr bwMode="auto">
            <a:xfrm>
              <a:off x="1660" y="2191"/>
              <a:ext cx="46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Cytosol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43" name="Rectangle 63"/>
            <p:cNvSpPr>
              <a:spLocks noChangeArrowheads="1"/>
            </p:cNvSpPr>
            <p:nvPr/>
          </p:nvSpPr>
          <p:spPr bwMode="auto">
            <a:xfrm>
              <a:off x="3255" y="4166"/>
              <a:ext cx="64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Target cell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44" name="Rectangle 64"/>
            <p:cNvSpPr>
              <a:spLocks noChangeArrowheads="1"/>
            </p:cNvSpPr>
            <p:nvPr/>
          </p:nvSpPr>
          <p:spPr bwMode="auto">
            <a:xfrm>
              <a:off x="1405" y="696"/>
              <a:ext cx="597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Transport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protein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45" name="Rectangle 65"/>
            <p:cNvSpPr>
              <a:spLocks noChangeArrowheads="1"/>
            </p:cNvSpPr>
            <p:nvPr/>
          </p:nvSpPr>
          <p:spPr bwMode="auto">
            <a:xfrm>
              <a:off x="1604" y="88"/>
              <a:ext cx="85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Free hormone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46" name="Rectangle 66"/>
            <p:cNvSpPr>
              <a:spLocks noChangeArrowheads="1"/>
            </p:cNvSpPr>
            <p:nvPr/>
          </p:nvSpPr>
          <p:spPr bwMode="auto">
            <a:xfrm>
              <a:off x="3640" y="2590"/>
              <a:ext cx="61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Ribosome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47" name="Oval 67"/>
            <p:cNvSpPr>
              <a:spLocks noChangeArrowheads="1"/>
            </p:cNvSpPr>
            <p:nvPr/>
          </p:nvSpPr>
          <p:spPr bwMode="auto">
            <a:xfrm>
              <a:off x="1056" y="1266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2</a:t>
              </a:r>
            </a:p>
          </p:txBody>
        </p:sp>
        <p:sp>
          <p:nvSpPr>
            <p:cNvPr id="71748" name="Oval 68"/>
            <p:cNvSpPr>
              <a:spLocks noChangeArrowheads="1"/>
            </p:cNvSpPr>
            <p:nvPr/>
          </p:nvSpPr>
          <p:spPr bwMode="auto">
            <a:xfrm>
              <a:off x="1111" y="2435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3</a:t>
              </a:r>
            </a:p>
          </p:txBody>
        </p:sp>
      </p:grpSp>
      <p:grpSp>
        <p:nvGrpSpPr>
          <p:cNvPr id="71782" name="Group 102"/>
          <p:cNvGrpSpPr>
            <a:grpSpLocks/>
          </p:cNvGrpSpPr>
          <p:nvPr/>
        </p:nvGrpSpPr>
        <p:grpSpPr bwMode="auto">
          <a:xfrm>
            <a:off x="1676400" y="109538"/>
            <a:ext cx="5954713" cy="6748462"/>
            <a:chOff x="1056" y="69"/>
            <a:chExt cx="3751" cy="4251"/>
          </a:xfrm>
        </p:grpSpPr>
        <p:pic>
          <p:nvPicPr>
            <p:cNvPr id="71750" name="Picture 70" descr="pap12e_18_03_li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5" y="250"/>
              <a:ext cx="3472" cy="3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751" name="Oval 71"/>
            <p:cNvSpPr>
              <a:spLocks noChangeArrowheads="1"/>
            </p:cNvSpPr>
            <p:nvPr/>
          </p:nvSpPr>
          <p:spPr bwMode="auto">
            <a:xfrm>
              <a:off x="3296" y="565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1</a:t>
              </a:r>
            </a:p>
          </p:txBody>
        </p:sp>
        <p:sp>
          <p:nvSpPr>
            <p:cNvPr id="71752" name="Line 72"/>
            <p:cNvSpPr>
              <a:spLocks noChangeShapeType="1"/>
            </p:cNvSpPr>
            <p:nvPr/>
          </p:nvSpPr>
          <p:spPr bwMode="auto">
            <a:xfrm flipH="1">
              <a:off x="1708" y="381"/>
              <a:ext cx="64" cy="3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53" name="Line 73"/>
            <p:cNvSpPr>
              <a:spLocks noChangeShapeType="1"/>
            </p:cNvSpPr>
            <p:nvPr/>
          </p:nvSpPr>
          <p:spPr bwMode="auto">
            <a:xfrm>
              <a:off x="2491" y="178"/>
              <a:ext cx="97" cy="1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54" name="Line 74"/>
            <p:cNvSpPr>
              <a:spLocks noChangeShapeType="1"/>
            </p:cNvSpPr>
            <p:nvPr/>
          </p:nvSpPr>
          <p:spPr bwMode="auto">
            <a:xfrm>
              <a:off x="3468" y="1422"/>
              <a:ext cx="50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55" name="Line 75"/>
            <p:cNvSpPr>
              <a:spLocks noChangeShapeType="1"/>
            </p:cNvSpPr>
            <p:nvPr/>
          </p:nvSpPr>
          <p:spPr bwMode="auto">
            <a:xfrm>
              <a:off x="3387" y="1588"/>
              <a:ext cx="59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56" name="Line 76"/>
            <p:cNvSpPr>
              <a:spLocks noChangeShapeType="1"/>
            </p:cNvSpPr>
            <p:nvPr/>
          </p:nvSpPr>
          <p:spPr bwMode="auto">
            <a:xfrm>
              <a:off x="3252" y="2419"/>
              <a:ext cx="71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57" name="Line 77"/>
            <p:cNvSpPr>
              <a:spLocks noChangeShapeType="1"/>
            </p:cNvSpPr>
            <p:nvPr/>
          </p:nvSpPr>
          <p:spPr bwMode="auto">
            <a:xfrm>
              <a:off x="3521" y="2090"/>
              <a:ext cx="46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58" name="Line 78"/>
            <p:cNvSpPr>
              <a:spLocks noChangeShapeType="1"/>
            </p:cNvSpPr>
            <p:nvPr/>
          </p:nvSpPr>
          <p:spPr bwMode="auto">
            <a:xfrm>
              <a:off x="2890" y="2668"/>
              <a:ext cx="70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59" name="Line 79"/>
            <p:cNvSpPr>
              <a:spLocks noChangeShapeType="1"/>
            </p:cNvSpPr>
            <p:nvPr/>
          </p:nvSpPr>
          <p:spPr bwMode="auto">
            <a:xfrm>
              <a:off x="3701" y="2959"/>
              <a:ext cx="27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60" name="Line 80"/>
            <p:cNvSpPr>
              <a:spLocks noChangeShapeType="1"/>
            </p:cNvSpPr>
            <p:nvPr/>
          </p:nvSpPr>
          <p:spPr bwMode="auto">
            <a:xfrm>
              <a:off x="2102" y="2839"/>
              <a:ext cx="483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61" name="Line 81"/>
            <p:cNvSpPr>
              <a:spLocks noChangeShapeType="1"/>
            </p:cNvSpPr>
            <p:nvPr/>
          </p:nvSpPr>
          <p:spPr bwMode="auto">
            <a:xfrm>
              <a:off x="2166" y="2279"/>
              <a:ext cx="35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62" name="Line 82"/>
            <p:cNvSpPr>
              <a:spLocks noChangeShapeType="1"/>
            </p:cNvSpPr>
            <p:nvPr/>
          </p:nvSpPr>
          <p:spPr bwMode="auto">
            <a:xfrm>
              <a:off x="2230" y="1666"/>
              <a:ext cx="52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63" name="Line 83"/>
            <p:cNvSpPr>
              <a:spLocks noChangeShapeType="1"/>
            </p:cNvSpPr>
            <p:nvPr/>
          </p:nvSpPr>
          <p:spPr bwMode="auto">
            <a:xfrm>
              <a:off x="3238" y="795"/>
              <a:ext cx="20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64" name="Rectangle 84"/>
            <p:cNvSpPr>
              <a:spLocks noChangeArrowheads="1"/>
            </p:cNvSpPr>
            <p:nvPr/>
          </p:nvSpPr>
          <p:spPr bwMode="auto">
            <a:xfrm>
              <a:off x="3488" y="556"/>
              <a:ext cx="1010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Lipid-soluble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hormone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diffuses into cell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65" name="Rectangle 85"/>
            <p:cNvSpPr>
              <a:spLocks noChangeArrowheads="1"/>
            </p:cNvSpPr>
            <p:nvPr/>
          </p:nvSpPr>
          <p:spPr bwMode="auto">
            <a:xfrm>
              <a:off x="3765" y="69"/>
              <a:ext cx="91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Blood capillary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66" name="Rectangle 86"/>
            <p:cNvSpPr>
              <a:spLocks noChangeArrowheads="1"/>
            </p:cNvSpPr>
            <p:nvPr/>
          </p:nvSpPr>
          <p:spPr bwMode="auto">
            <a:xfrm>
              <a:off x="1253" y="1272"/>
              <a:ext cx="1102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Activated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receptor-hormone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complex alters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gene expression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67" name="Rectangle 87"/>
            <p:cNvSpPr>
              <a:spLocks noChangeArrowheads="1"/>
            </p:cNvSpPr>
            <p:nvPr/>
          </p:nvSpPr>
          <p:spPr bwMode="auto">
            <a:xfrm>
              <a:off x="4019" y="1338"/>
              <a:ext cx="49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Nucleus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68" name="Rectangle 88"/>
            <p:cNvSpPr>
              <a:spLocks noChangeArrowheads="1"/>
            </p:cNvSpPr>
            <p:nvPr/>
          </p:nvSpPr>
          <p:spPr bwMode="auto">
            <a:xfrm>
              <a:off x="4027" y="1504"/>
              <a:ext cx="55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Receptor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69" name="Rectangle 89"/>
            <p:cNvSpPr>
              <a:spLocks noChangeArrowheads="1"/>
            </p:cNvSpPr>
            <p:nvPr/>
          </p:nvSpPr>
          <p:spPr bwMode="auto">
            <a:xfrm>
              <a:off x="4019" y="2335"/>
              <a:ext cx="3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mRNA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70" name="Rectangle 90"/>
            <p:cNvSpPr>
              <a:spLocks noChangeArrowheads="1"/>
            </p:cNvSpPr>
            <p:nvPr/>
          </p:nvSpPr>
          <p:spPr bwMode="auto">
            <a:xfrm>
              <a:off x="1317" y="2437"/>
              <a:ext cx="1017" cy="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 dirty="0">
                  <a:solidFill>
                    <a:srgbClr val="000000"/>
                  </a:solidFill>
                  <a:ea typeface="ＭＳ Ｐゴシック" pitchFamily="84" charset="-128"/>
                </a:rPr>
                <a:t>Newly formed</a:t>
              </a:r>
            </a:p>
            <a:p>
              <a:pPr eaLnBrk="0" hangingPunct="0"/>
              <a:r>
                <a:rPr lang="en-US" sz="1600" b="1" dirty="0">
                  <a:solidFill>
                    <a:srgbClr val="000000"/>
                  </a:solidFill>
                  <a:ea typeface="ＭＳ Ｐゴシック" pitchFamily="84" charset="-128"/>
                </a:rPr>
                <a:t>mRNA directs</a:t>
              </a:r>
            </a:p>
            <a:p>
              <a:pPr eaLnBrk="0" hangingPunct="0"/>
              <a:r>
                <a:rPr lang="en-US" sz="1600" b="1" dirty="0">
                  <a:solidFill>
                    <a:srgbClr val="000000"/>
                  </a:solidFill>
                  <a:ea typeface="ＭＳ Ｐゴシック" pitchFamily="84" charset="-128"/>
                </a:rPr>
                <a:t>synthesis of</a:t>
              </a:r>
              <a:endParaRPr lang="en-US" sz="1600" b="1" dirty="0">
                <a:ea typeface="ＭＳ Ｐゴシック" pitchFamily="84" charset="-128"/>
              </a:endParaRPr>
            </a:p>
            <a:p>
              <a:pPr eaLnBrk="0" hangingPunct="0"/>
              <a:r>
                <a:rPr lang="en-US" sz="1600" b="1" dirty="0">
                  <a:solidFill>
                    <a:srgbClr val="000000"/>
                  </a:solidFill>
                  <a:ea typeface="ＭＳ Ｐゴシック" pitchFamily="84" charset="-128"/>
                </a:rPr>
                <a:t>specific proteins</a:t>
              </a:r>
            </a:p>
            <a:p>
              <a:pPr eaLnBrk="0" hangingPunct="0"/>
              <a:r>
                <a:rPr lang="en-US" sz="1600" b="1" dirty="0">
                  <a:solidFill>
                    <a:srgbClr val="000000"/>
                  </a:solidFill>
                  <a:ea typeface="ＭＳ Ｐゴシック" pitchFamily="84" charset="-128"/>
                </a:rPr>
                <a:t>on </a:t>
              </a:r>
              <a:r>
                <a:rPr lang="en-US" sz="1600" b="1" dirty="0" err="1">
                  <a:solidFill>
                    <a:srgbClr val="000000"/>
                  </a:solidFill>
                  <a:ea typeface="ＭＳ Ｐゴシック" pitchFamily="84" charset="-128"/>
                </a:rPr>
                <a:t>ribosomes</a:t>
              </a:r>
              <a:endParaRPr lang="en-US" sz="1600" b="1" dirty="0">
                <a:ea typeface="ＭＳ Ｐゴシック" pitchFamily="84" charset="-128"/>
              </a:endParaRPr>
            </a:p>
          </p:txBody>
        </p:sp>
        <p:sp>
          <p:nvSpPr>
            <p:cNvPr id="71771" name="Rectangle 91"/>
            <p:cNvSpPr>
              <a:spLocks noChangeArrowheads="1"/>
            </p:cNvSpPr>
            <p:nvPr/>
          </p:nvSpPr>
          <p:spPr bwMode="auto">
            <a:xfrm>
              <a:off x="4027" y="2006"/>
              <a:ext cx="27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DNA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72" name="Rectangle 92"/>
            <p:cNvSpPr>
              <a:spLocks noChangeArrowheads="1"/>
            </p:cNvSpPr>
            <p:nvPr/>
          </p:nvSpPr>
          <p:spPr bwMode="auto">
            <a:xfrm>
              <a:off x="1660" y="2191"/>
              <a:ext cx="46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Cytosol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73" name="Rectangle 93"/>
            <p:cNvSpPr>
              <a:spLocks noChangeArrowheads="1"/>
            </p:cNvSpPr>
            <p:nvPr/>
          </p:nvSpPr>
          <p:spPr bwMode="auto">
            <a:xfrm>
              <a:off x="3255" y="4166"/>
              <a:ext cx="64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 dirty="0">
                  <a:solidFill>
                    <a:srgbClr val="000000"/>
                  </a:solidFill>
                  <a:ea typeface="ＭＳ Ｐゴシック" pitchFamily="84" charset="-128"/>
                </a:rPr>
                <a:t>Target cell</a:t>
              </a:r>
              <a:endParaRPr lang="en-US" sz="1600" b="1" dirty="0">
                <a:ea typeface="ＭＳ Ｐゴシック" pitchFamily="84" charset="-128"/>
              </a:endParaRPr>
            </a:p>
          </p:txBody>
        </p:sp>
        <p:sp>
          <p:nvSpPr>
            <p:cNvPr id="71774" name="Rectangle 94"/>
            <p:cNvSpPr>
              <a:spLocks noChangeArrowheads="1"/>
            </p:cNvSpPr>
            <p:nvPr/>
          </p:nvSpPr>
          <p:spPr bwMode="auto">
            <a:xfrm>
              <a:off x="3302" y="3310"/>
              <a:ext cx="111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New proteins alter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cell's activity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75" name="Rectangle 95"/>
            <p:cNvSpPr>
              <a:spLocks noChangeArrowheads="1"/>
            </p:cNvSpPr>
            <p:nvPr/>
          </p:nvSpPr>
          <p:spPr bwMode="auto">
            <a:xfrm>
              <a:off x="1405" y="696"/>
              <a:ext cx="597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Transport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protein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76" name="Rectangle 96"/>
            <p:cNvSpPr>
              <a:spLocks noChangeArrowheads="1"/>
            </p:cNvSpPr>
            <p:nvPr/>
          </p:nvSpPr>
          <p:spPr bwMode="auto">
            <a:xfrm>
              <a:off x="1604" y="88"/>
              <a:ext cx="85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Free hormone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77" name="Rectangle 97"/>
            <p:cNvSpPr>
              <a:spLocks noChangeArrowheads="1"/>
            </p:cNvSpPr>
            <p:nvPr/>
          </p:nvSpPr>
          <p:spPr bwMode="auto">
            <a:xfrm>
              <a:off x="3640" y="2590"/>
              <a:ext cx="61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Ribosome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78" name="Rectangle 98"/>
            <p:cNvSpPr>
              <a:spLocks noChangeArrowheads="1"/>
            </p:cNvSpPr>
            <p:nvPr/>
          </p:nvSpPr>
          <p:spPr bwMode="auto">
            <a:xfrm>
              <a:off x="4019" y="2882"/>
              <a:ext cx="434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New</a:t>
              </a:r>
            </a:p>
            <a:p>
              <a:pPr eaLnBrk="0" hangingPunct="0"/>
              <a:r>
                <a:rPr lang="en-US" sz="1600" b="1">
                  <a:solidFill>
                    <a:srgbClr val="000000"/>
                  </a:solidFill>
                  <a:ea typeface="ＭＳ Ｐゴシック" pitchFamily="84" charset="-128"/>
                </a:rPr>
                <a:t>protein</a:t>
              </a:r>
              <a:endParaRPr lang="en-US" sz="1600" b="1">
                <a:ea typeface="ＭＳ Ｐゴシック" pitchFamily="84" charset="-128"/>
              </a:endParaRPr>
            </a:p>
          </p:txBody>
        </p:sp>
        <p:sp>
          <p:nvSpPr>
            <p:cNvPr id="71779" name="Oval 99"/>
            <p:cNvSpPr>
              <a:spLocks noChangeArrowheads="1"/>
            </p:cNvSpPr>
            <p:nvPr/>
          </p:nvSpPr>
          <p:spPr bwMode="auto">
            <a:xfrm>
              <a:off x="1056" y="1266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2</a:t>
              </a:r>
            </a:p>
          </p:txBody>
        </p:sp>
        <p:sp>
          <p:nvSpPr>
            <p:cNvPr id="71780" name="Oval 100"/>
            <p:cNvSpPr>
              <a:spLocks noChangeArrowheads="1"/>
            </p:cNvSpPr>
            <p:nvPr/>
          </p:nvSpPr>
          <p:spPr bwMode="auto">
            <a:xfrm>
              <a:off x="1111" y="2435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3</a:t>
              </a:r>
            </a:p>
          </p:txBody>
        </p:sp>
        <p:sp>
          <p:nvSpPr>
            <p:cNvPr id="71781" name="Oval 101"/>
            <p:cNvSpPr>
              <a:spLocks noChangeArrowheads="1"/>
            </p:cNvSpPr>
            <p:nvPr/>
          </p:nvSpPr>
          <p:spPr bwMode="auto">
            <a:xfrm>
              <a:off x="3111" y="3309"/>
              <a:ext cx="160" cy="160"/>
            </a:xfrm>
            <a:prstGeom prst="ellipse">
              <a:avLst/>
            </a:prstGeom>
            <a:solidFill>
              <a:srgbClr val="038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1400" b="1">
                  <a:solidFill>
                    <a:schemeClr val="bg1"/>
                  </a:solidFill>
                  <a:ea typeface="ＭＳ Ｐゴシック" pitchFamily="84" charset="-128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779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1" descr="18t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381000"/>
            <a:ext cx="8964613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6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718425" y="6584950"/>
            <a:ext cx="1425575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/>
          <a:lstStyle/>
          <a:p>
            <a:pPr algn="r" defTabSz="820738" eaLnBrk="0" hangingPunct="0"/>
            <a:r>
              <a:rPr lang="en-US" sz="1200" b="1"/>
              <a:t>Table 18-3, p. 674</a:t>
            </a:r>
          </a:p>
        </p:txBody>
      </p:sp>
    </p:spTree>
    <p:extLst>
      <p:ext uri="{BB962C8B-B14F-4D97-AF65-F5344CB8AC3E}">
        <p14:creationId xmlns:p14="http://schemas.microsoft.com/office/powerpoint/2010/main" val="98822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rgbClr val="3400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Feedback control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8839200" cy="51816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3200" b="1" u="sng" dirty="0" smtClean="0"/>
              <a:t>The effective plasma conc. of a hormone is regulated by Feedback control:</a:t>
            </a:r>
          </a:p>
          <a:p>
            <a:pPr algn="just"/>
            <a:endParaRPr lang="en-US" sz="3200" b="1" u="sng" dirty="0" smtClean="0"/>
          </a:p>
          <a:p>
            <a:pPr algn="just"/>
            <a:r>
              <a:rPr lang="en-US" sz="3600" b="1" u="sng" dirty="0" smtClean="0"/>
              <a:t>-</a:t>
            </a:r>
            <a:r>
              <a:rPr lang="en-US" sz="3600" b="1" u="sng" dirty="0" err="1" smtClean="0"/>
              <a:t>ve</a:t>
            </a:r>
            <a:r>
              <a:rPr lang="en-US" sz="3600" b="1" u="sng" dirty="0" smtClean="0"/>
              <a:t> feedback mech.:</a:t>
            </a:r>
          </a:p>
          <a:p>
            <a:pPr algn="just">
              <a:buNone/>
            </a:pPr>
            <a:endParaRPr lang="en-US" sz="3100" dirty="0" smtClean="0"/>
          </a:p>
          <a:p>
            <a:pPr algn="just">
              <a:buFont typeface="Wingdings" pitchFamily="2" charset="2"/>
              <a:buChar char="§"/>
            </a:pPr>
            <a:r>
              <a:rPr lang="en-US" sz="3100" dirty="0" smtClean="0"/>
              <a:t>Anterior pituitary hormones </a:t>
            </a:r>
          </a:p>
          <a:p>
            <a:pPr algn="just">
              <a:buFont typeface="Wingdings" pitchFamily="2" charset="2"/>
              <a:buChar char="à"/>
            </a:pPr>
            <a:r>
              <a:rPr lang="en-US" sz="3100" dirty="0" smtClean="0"/>
              <a:t>stimulate target gland. </a:t>
            </a:r>
          </a:p>
          <a:p>
            <a:pPr algn="just">
              <a:buNone/>
            </a:pPr>
            <a:r>
              <a:rPr lang="en-US" sz="3100" b="1" dirty="0" smtClean="0"/>
              <a:t>(</a:t>
            </a:r>
            <a:r>
              <a:rPr lang="en-US" sz="3100" b="1" dirty="0" smtClean="0">
                <a:sym typeface="Wingdings"/>
              </a:rPr>
              <a:t></a:t>
            </a:r>
            <a:r>
              <a:rPr lang="en-US" sz="3100" b="1" dirty="0" smtClean="0"/>
              <a:t>TSH</a:t>
            </a:r>
            <a:r>
              <a:rPr lang="en-US" b="1" i="1" dirty="0" smtClean="0"/>
              <a:t> </a:t>
            </a:r>
            <a:r>
              <a:rPr lang="en-US" dirty="0" smtClean="0"/>
              <a:t>from Anterior pituitary</a:t>
            </a:r>
          </a:p>
          <a:p>
            <a:pPr algn="just">
              <a:buNone/>
            </a:pPr>
            <a:r>
              <a:rPr lang="en-US" sz="3100" b="1" dirty="0" smtClean="0"/>
              <a:t> </a:t>
            </a:r>
            <a:r>
              <a:rPr lang="en-US" sz="3100" b="1" dirty="0" smtClean="0">
                <a:sym typeface="Wingdings"/>
              </a:rPr>
              <a:t></a:t>
            </a:r>
            <a:r>
              <a:rPr lang="en-US" sz="3100" b="1" dirty="0" smtClean="0"/>
              <a:t> </a:t>
            </a:r>
            <a:r>
              <a:rPr lang="en-US" sz="3100" b="1" dirty="0" smtClean="0">
                <a:sym typeface="Wingdings"/>
              </a:rPr>
              <a:t>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Thyroxine</a:t>
            </a:r>
            <a:r>
              <a:rPr lang="en-US" sz="3100" b="1" dirty="0" smtClean="0"/>
              <a:t> </a:t>
            </a:r>
            <a:r>
              <a:rPr lang="en-US" sz="3100" dirty="0" smtClean="0"/>
              <a:t>from thyroid </a:t>
            </a:r>
          </a:p>
          <a:p>
            <a:pPr algn="just">
              <a:buNone/>
            </a:pPr>
            <a:r>
              <a:rPr lang="en-US" sz="3100" dirty="0" smtClean="0"/>
              <a:t>  gland</a:t>
            </a:r>
            <a:r>
              <a:rPr lang="en-US" sz="3100" b="1" dirty="0" smtClean="0"/>
              <a:t>)</a:t>
            </a:r>
            <a:r>
              <a:rPr lang="en-US" sz="3100" dirty="0" smtClean="0"/>
              <a:t>. </a:t>
            </a:r>
          </a:p>
          <a:p>
            <a:pPr algn="just">
              <a:buNone/>
            </a:pPr>
            <a:endParaRPr lang="en-US" b="1" i="1" dirty="0" smtClean="0"/>
          </a:p>
          <a:p>
            <a:pPr algn="just">
              <a:buFont typeface="Wingdings" pitchFamily="2" charset="2"/>
              <a:buChar char="§"/>
            </a:pPr>
            <a:r>
              <a:rPr lang="en-US" b="1" i="1" dirty="0" smtClean="0"/>
              <a:t>E.g. ↓ </a:t>
            </a:r>
            <a:r>
              <a:rPr lang="en-US" b="1" i="1" dirty="0" err="1" smtClean="0"/>
              <a:t>Thyroxine</a:t>
            </a:r>
            <a:r>
              <a:rPr lang="en-US" b="1" i="1" dirty="0" smtClean="0"/>
              <a:t> </a:t>
            </a:r>
            <a:r>
              <a:rPr lang="en-US" b="1" i="1" dirty="0" smtClean="0">
                <a:sym typeface="Wingdings"/>
              </a:rPr>
              <a:t></a:t>
            </a:r>
            <a:r>
              <a:rPr lang="en-US" b="1" i="1" dirty="0" smtClean="0"/>
              <a:t> ↑ TSH release from Anterior pituitary         </a:t>
            </a:r>
            <a:endParaRPr lang="en-US" dirty="0" smtClean="0"/>
          </a:p>
          <a:p>
            <a:pPr algn="just">
              <a:buNone/>
            </a:pPr>
            <a:r>
              <a:rPr lang="en-US" b="1" i="1" dirty="0" smtClean="0"/>
              <a:t>             ↑ </a:t>
            </a:r>
            <a:r>
              <a:rPr lang="en-US" b="1" i="1" dirty="0" err="1" smtClean="0"/>
              <a:t>Thyroxine</a:t>
            </a:r>
            <a:r>
              <a:rPr lang="en-US" b="1" i="1" dirty="0" smtClean="0"/>
              <a:t> </a:t>
            </a:r>
            <a:r>
              <a:rPr lang="en-US" b="1" i="1" dirty="0" smtClean="0">
                <a:sym typeface="Wingdings"/>
              </a:rPr>
              <a:t></a:t>
            </a:r>
            <a:r>
              <a:rPr lang="en-US" b="1" i="1" dirty="0" smtClean="0"/>
              <a:t> ↓ TSH.</a:t>
            </a:r>
            <a:endParaRPr lang="en-US" dirty="0" smtClean="0"/>
          </a:p>
          <a:p>
            <a:pPr algn="just"/>
            <a:endParaRPr lang="en-US" sz="3200" b="1" dirty="0" smtClean="0"/>
          </a:p>
        </p:txBody>
      </p:sp>
      <p:pic>
        <p:nvPicPr>
          <p:cNvPr id="5" name="Picture1" descr="18f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676400"/>
            <a:ext cx="4572000" cy="38100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0098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00" y="457200"/>
            <a:ext cx="6629400" cy="990600"/>
          </a:xfrm>
          <a:solidFill>
            <a:srgbClr val="3400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Endocrine disorders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382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Result mainly from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Hormone excess (hypersecretion)or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Deficiency (hyposecretion)or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Decreased target-cell responsiveness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35438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1" descr="18t1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86799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8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4088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ontent-lga1-1.xx.fbcdn.net/hphotos-xfa1/v/t1.0-9/11540826_1000911446594226_762321182302253215_n.jpg?oh=ce0fe9be956a7e9198bd66519c5cb09a&amp;oe=565740D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04800"/>
            <a:ext cx="6705600" cy="6248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95400" y="457200"/>
            <a:ext cx="64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/>
              <a:t>"والله في عون العبد مادام العبد فى عون أخيه"</a:t>
            </a:r>
            <a:endParaRPr lang="en-US" sz="32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healthyceleb.com/wp-content/uploads/2013/11/balance-hormones-in-bo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09600"/>
            <a:ext cx="82296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248400" cy="838200"/>
          </a:xfrm>
          <a:solidFill>
            <a:srgbClr val="34009C"/>
          </a:solidFill>
          <a:ln>
            <a:solidFill>
              <a:srgbClr val="34009C"/>
            </a:solidFill>
          </a:ln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Introduction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830763"/>
          </a:xfrm>
        </p:spPr>
        <p:txBody>
          <a:bodyPr>
            <a:noAutofit/>
          </a:bodyPr>
          <a:lstStyle/>
          <a:p>
            <a:pPr algn="just"/>
            <a:r>
              <a:rPr lang="en-US" sz="2500" b="1" dirty="0" smtClean="0"/>
              <a:t>Body systems work to maintain </a:t>
            </a:r>
            <a:r>
              <a:rPr lang="en-US" sz="2500" b="1" u="sng" dirty="0" smtClean="0"/>
              <a:t>homeostasis</a:t>
            </a:r>
            <a:r>
              <a:rPr lang="en-US" sz="2500" b="1" dirty="0" smtClean="0"/>
              <a:t> </a:t>
            </a:r>
            <a:r>
              <a:rPr lang="en-US" sz="2500" dirty="0" smtClean="0"/>
              <a:t>(internal environment of the body as blood pressure, pH, water and electrolyte balance, temperature, etc.)</a:t>
            </a:r>
          </a:p>
          <a:p>
            <a:pPr algn="just">
              <a:buNone/>
            </a:pPr>
            <a:endParaRPr lang="en-US" sz="2500" dirty="0" smtClean="0"/>
          </a:p>
          <a:p>
            <a:pPr algn="just"/>
            <a:r>
              <a:rPr lang="en-US" sz="2500" b="1" u="sng" dirty="0" smtClean="0"/>
              <a:t>Major regulatory systems of body:</a:t>
            </a:r>
          </a:p>
          <a:p>
            <a:pPr lvl="1" algn="just">
              <a:buNone/>
            </a:pPr>
            <a:r>
              <a:rPr lang="en-US" sz="2500" b="1" dirty="0" smtClean="0">
                <a:solidFill>
                  <a:srgbClr val="002060"/>
                </a:solidFill>
              </a:rPr>
              <a:t>1- Nervous system                      </a:t>
            </a:r>
          </a:p>
          <a:p>
            <a:pPr lvl="1" algn="just">
              <a:buNone/>
            </a:pPr>
            <a:r>
              <a:rPr lang="en-US" sz="2500" b="1" dirty="0" smtClean="0">
                <a:solidFill>
                  <a:srgbClr val="002060"/>
                </a:solidFill>
              </a:rPr>
              <a:t>2- Endocrine system</a:t>
            </a:r>
            <a:endParaRPr lang="en-US" sz="2500" dirty="0" smtClean="0"/>
          </a:p>
          <a:p>
            <a:pPr algn="just">
              <a:buNone/>
            </a:pPr>
            <a:endParaRPr lang="en-US" sz="2500" b="1" dirty="0" smtClean="0"/>
          </a:p>
          <a:p>
            <a:pPr algn="just"/>
            <a:r>
              <a:rPr lang="en-US" sz="2500" b="1" dirty="0" smtClean="0"/>
              <a:t>Nervous and Endocrine systems act together </a:t>
            </a:r>
            <a:r>
              <a:rPr lang="en-US" sz="2500" dirty="0" smtClean="0"/>
              <a:t>to coordinate functions of all body systems.</a:t>
            </a:r>
            <a:r>
              <a:rPr lang="en-US" sz="2500" dirty="0" smtClean="0">
                <a:solidFill>
                  <a:srgbClr val="002060"/>
                </a:solidFill>
              </a:rPr>
              <a:t> </a:t>
            </a:r>
          </a:p>
          <a:p>
            <a:pPr algn="just">
              <a:lnSpc>
                <a:spcPct val="50000"/>
              </a:lnSpc>
              <a:buNone/>
            </a:pPr>
            <a:endParaRPr lang="en-US" sz="2500" dirty="0" smtClean="0"/>
          </a:p>
          <a:p>
            <a:pPr algn="just"/>
            <a:r>
              <a:rPr lang="en-US" sz="2500" dirty="0" smtClean="0"/>
              <a:t>These systems communicate by way of </a:t>
            </a:r>
            <a:r>
              <a:rPr lang="en-US" sz="2500" b="1" i="1" dirty="0" smtClean="0"/>
              <a:t>electrical and/or chemical signals</a:t>
            </a:r>
            <a:endParaRPr lang="en-US" sz="2500" b="1" dirty="0" smtClean="0"/>
          </a:p>
          <a:p>
            <a:pPr algn="just">
              <a:lnSpc>
                <a:spcPct val="50000"/>
              </a:lnSpc>
              <a:buNone/>
            </a:pPr>
            <a:endParaRPr lang="en-US" sz="2500" b="1" dirty="0" smtClean="0">
              <a:solidFill>
                <a:srgbClr val="002060"/>
              </a:solidFill>
            </a:endParaRPr>
          </a:p>
          <a:p>
            <a:pPr algn="just"/>
            <a:endParaRPr lang="en-US" sz="2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1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6172200" cy="914400"/>
          </a:xfrm>
          <a:solidFill>
            <a:srgbClr val="34009C"/>
          </a:solidFill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Regulatory Systems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5135563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dirty="0"/>
              <a:t>Act together to coordinate functions of all body </a:t>
            </a:r>
            <a:r>
              <a:rPr lang="en-US" sz="2800" dirty="0" smtClean="0"/>
              <a:t>systems.</a:t>
            </a:r>
            <a:endParaRPr lang="en-US" sz="2800" dirty="0"/>
          </a:p>
          <a:p>
            <a:pPr algn="just">
              <a:lnSpc>
                <a:spcPct val="60000"/>
              </a:lnSpc>
              <a:buNone/>
            </a:pPr>
            <a:endParaRPr lang="en-US" sz="2800" b="1" u="sng" dirty="0" smtClean="0"/>
          </a:p>
          <a:p>
            <a:pPr algn="just">
              <a:buNone/>
            </a:pPr>
            <a:r>
              <a:rPr lang="en-US" sz="3500" b="1" u="sng" dirty="0" smtClean="0">
                <a:solidFill>
                  <a:srgbClr val="002060"/>
                </a:solidFill>
              </a:rPr>
              <a:t>1- Nervous system:</a:t>
            </a:r>
            <a:endParaRPr lang="en-US" sz="3500" b="1" u="sng" dirty="0">
              <a:solidFill>
                <a:srgbClr val="002060"/>
              </a:solidFill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/>
              <a:t>Nerve impulses / Neurotransmitters.</a:t>
            </a:r>
            <a:endParaRPr lang="en-US" dirty="0"/>
          </a:p>
          <a:p>
            <a:pPr lvl="1" algn="just">
              <a:buFont typeface="Wingdings" pitchFamily="2" charset="2"/>
              <a:buChar char="§"/>
            </a:pPr>
            <a:r>
              <a:rPr lang="en-US" b="1" dirty="0" smtClean="0"/>
              <a:t>Faster </a:t>
            </a:r>
            <a:r>
              <a:rPr lang="en-US" dirty="0"/>
              <a:t>responses, </a:t>
            </a:r>
            <a:r>
              <a:rPr lang="en-US" b="1" dirty="0"/>
              <a:t>briefer</a:t>
            </a:r>
            <a:r>
              <a:rPr lang="en-US" dirty="0"/>
              <a:t> effects, acts on specific </a:t>
            </a:r>
            <a:r>
              <a:rPr lang="en-US" dirty="0" smtClean="0"/>
              <a:t>targets.</a:t>
            </a:r>
          </a:p>
          <a:p>
            <a:pPr lvl="1" algn="just">
              <a:buNone/>
            </a:pPr>
            <a:endParaRPr lang="en-US" dirty="0"/>
          </a:p>
          <a:p>
            <a:pPr algn="just">
              <a:buNone/>
            </a:pPr>
            <a:r>
              <a:rPr lang="en-US" sz="3500" b="1" u="sng" dirty="0" smtClean="0">
                <a:solidFill>
                  <a:srgbClr val="002060"/>
                </a:solidFill>
              </a:rPr>
              <a:t>2- Endocrine system:</a:t>
            </a:r>
            <a:endParaRPr lang="en-US" sz="3500" b="1" u="sng" dirty="0">
              <a:solidFill>
                <a:srgbClr val="002060"/>
              </a:solidFill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/>
              <a:t>Its information is conveyed via </a:t>
            </a:r>
            <a:r>
              <a:rPr lang="en-US" b="1" dirty="0" smtClean="0"/>
              <a:t>hormones</a:t>
            </a:r>
            <a:r>
              <a:rPr lang="en-US" dirty="0" smtClean="0"/>
              <a:t> released directly into blood and diffuse to the tissues to regulate their functions.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b="1" dirty="0" smtClean="0"/>
              <a:t>Slower</a:t>
            </a:r>
            <a:r>
              <a:rPr lang="en-US" dirty="0" smtClean="0"/>
              <a:t> </a:t>
            </a:r>
            <a:r>
              <a:rPr lang="en-US" dirty="0"/>
              <a:t>responses, effects last </a:t>
            </a:r>
            <a:r>
              <a:rPr lang="en-US" b="1" dirty="0"/>
              <a:t>longer</a:t>
            </a:r>
            <a:r>
              <a:rPr lang="en-US" dirty="0"/>
              <a:t>, </a:t>
            </a:r>
            <a:r>
              <a:rPr lang="en-US" b="1" dirty="0"/>
              <a:t>broader</a:t>
            </a:r>
            <a:r>
              <a:rPr lang="en-US" dirty="0"/>
              <a:t> </a:t>
            </a:r>
            <a:r>
              <a:rPr lang="en-US" dirty="0" smtClean="0"/>
              <a:t>influence.</a:t>
            </a:r>
            <a:endParaRPr lang="en-US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0550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Fig. 13.2</a:t>
            </a:r>
          </a:p>
        </p:txBody>
      </p:sp>
      <p:pic>
        <p:nvPicPr>
          <p:cNvPr id="4099" name="Picture 3" descr="shi78275_13_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4"/>
          <a:stretch/>
        </p:blipFill>
        <p:spPr bwMode="auto">
          <a:xfrm>
            <a:off x="354013" y="533400"/>
            <a:ext cx="8448675" cy="602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92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20000" cy="762000"/>
          </a:xfrm>
          <a:solidFill>
            <a:srgbClr val="34009C"/>
          </a:solidFill>
        </p:spPr>
        <p:txBody>
          <a:bodyPr>
            <a:normAutofit fontScale="90000"/>
          </a:bodyPr>
          <a:lstStyle/>
          <a:p>
            <a:pPr lvl="0"/>
            <a:r>
              <a:rPr lang="en-US" altLang="zh-CN" b="1" u="sng" dirty="0" smtClean="0">
                <a:solidFill>
                  <a:schemeClr val="tx1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/>
            </a:r>
            <a:br>
              <a:rPr lang="en-US" altLang="zh-CN" b="1" u="sng" dirty="0" smtClean="0">
                <a:solidFill>
                  <a:schemeClr val="tx1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</a:br>
            <a:r>
              <a:rPr lang="en-US" altLang="zh-CN" b="1" dirty="0" smtClean="0">
                <a:solidFill>
                  <a:srgbClr val="FFFF00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Role of endocrine system</a:t>
            </a:r>
            <a:r>
              <a:rPr lang="en-US" altLang="zh-CN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altLang="zh-CN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1143000"/>
            <a:ext cx="8610600" cy="614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en-US" altLang="zh-CN" sz="2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Regulating</a:t>
            </a:r>
            <a:r>
              <a:rPr kumimoji="0" lang="en-US" altLang="zh-CN" sz="2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the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body functions.</a:t>
            </a:r>
            <a:r>
              <a:rPr kumimoji="0" lang="en-US" altLang="zh-CN" sz="2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</a:t>
            </a:r>
            <a:r>
              <a:rPr lang="en-US" sz="2600" dirty="0" smtClean="0"/>
              <a:t>Along with autonomic nervous system, controlling activities of both </a:t>
            </a:r>
            <a:r>
              <a:rPr lang="en-US" sz="2600" b="1" dirty="0" smtClean="0"/>
              <a:t>circulatory and digestive systems.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Controlling cellular </a:t>
            </a:r>
            <a:r>
              <a:rPr kumimoji="0" lang="en-US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metabolism 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as </a:t>
            </a:r>
            <a:r>
              <a:rPr kumimoji="0" lang="en-US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growth &amp; secretion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.</a:t>
            </a:r>
            <a:endParaRPr lang="en-US" altLang="zh-CN" sz="2600" dirty="0" smtClean="0">
              <a:ea typeface="SimSun" pitchFamily="2" charset="-122"/>
              <a:cs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Controlling the rate of </a:t>
            </a:r>
            <a:r>
              <a:rPr kumimoji="0" lang="en-US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chemical reactions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in cells.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Controlling</a:t>
            </a:r>
            <a:r>
              <a:rPr kumimoji="0" lang="en-US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transport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of substances through cell membrane.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lang="en-US" sz="2600" dirty="0" smtClean="0"/>
              <a:t>Controlling </a:t>
            </a:r>
            <a:r>
              <a:rPr lang="en-US" sz="2600" b="1" dirty="0" smtClean="0"/>
              <a:t>Reproduction.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600" b="1" dirty="0" smtClean="0"/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  <a:solidFill>
            <a:srgbClr val="34009C"/>
          </a:solidFill>
          <a:ln>
            <a:solidFill>
              <a:srgbClr val="34009C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Features of </a:t>
            </a:r>
            <a:r>
              <a:rPr lang="en-US" b="1" dirty="0">
                <a:solidFill>
                  <a:srgbClr val="FFFF00"/>
                </a:solidFill>
              </a:rPr>
              <a:t>Endocrinology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5029200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n-US" sz="2800" b="1" dirty="0" smtClean="0"/>
              <a:t>The endocrine system consists of the </a:t>
            </a:r>
            <a:r>
              <a:rPr lang="en-US" sz="2800" b="1" dirty="0" smtClean="0">
                <a:solidFill>
                  <a:srgbClr val="C00000"/>
                </a:solidFill>
              </a:rPr>
              <a:t>ductless</a:t>
            </a:r>
            <a:r>
              <a:rPr lang="en-US" sz="2800" b="1" dirty="0" smtClean="0"/>
              <a:t> endocrine glands that are scattered throughout the body. </a:t>
            </a:r>
          </a:p>
          <a:p>
            <a:pPr algn="just">
              <a:lnSpc>
                <a:spcPct val="50000"/>
              </a:lnSpc>
              <a:buNone/>
            </a:pPr>
            <a:endParaRPr lang="en-US" sz="2800" b="1" dirty="0" smtClean="0"/>
          </a:p>
          <a:p>
            <a:pPr lvl="0" algn="just"/>
            <a:r>
              <a:rPr lang="en-US" sz="2800" b="1" dirty="0" smtClean="0"/>
              <a:t>Its information is conveyed via </a:t>
            </a:r>
            <a:r>
              <a:rPr lang="en-US" sz="2800" b="1" dirty="0" smtClean="0">
                <a:solidFill>
                  <a:srgbClr val="C00000"/>
                </a:solidFill>
              </a:rPr>
              <a:t>hormones </a:t>
            </a:r>
            <a:r>
              <a:rPr lang="en-US" sz="2800" b="1" dirty="0" smtClean="0"/>
              <a:t>released directly into blood and diffuse to tissues to regulate their functions.</a:t>
            </a:r>
          </a:p>
          <a:p>
            <a:pPr lvl="0" algn="just"/>
            <a:r>
              <a:rPr lang="en-US" sz="2800" b="1" dirty="0" smtClean="0"/>
              <a:t>Its speed of response is </a:t>
            </a:r>
            <a:r>
              <a:rPr lang="en-US" sz="2800" b="1" dirty="0" smtClean="0">
                <a:solidFill>
                  <a:srgbClr val="C00000"/>
                </a:solidFill>
              </a:rPr>
              <a:t>relatively </a:t>
            </a:r>
            <a:r>
              <a:rPr lang="en-US" sz="2800" b="1" u="heavy" dirty="0" smtClean="0">
                <a:solidFill>
                  <a:srgbClr val="C00000"/>
                </a:solidFill>
              </a:rPr>
              <a:t>s</a:t>
            </a:r>
            <a:r>
              <a:rPr lang="en-US" sz="2800" b="1" dirty="0" smtClean="0">
                <a:solidFill>
                  <a:srgbClr val="C00000"/>
                </a:solidFill>
              </a:rPr>
              <a:t>low </a:t>
            </a:r>
            <a:r>
              <a:rPr lang="en-US" sz="2800" i="1" dirty="0" smtClean="0"/>
              <a:t>(some hormonal effects occur within seconds while others require days to start).</a:t>
            </a:r>
            <a:endParaRPr lang="en-US" sz="2800" dirty="0" smtClean="0"/>
          </a:p>
          <a:p>
            <a:pPr lvl="0" algn="just"/>
            <a:r>
              <a:rPr lang="en-US" sz="2800" b="1" dirty="0" smtClean="0"/>
              <a:t>It is largely </a:t>
            </a:r>
            <a:r>
              <a:rPr lang="en-US" sz="2800" b="1" dirty="0" smtClean="0">
                <a:solidFill>
                  <a:srgbClr val="C00000"/>
                </a:solidFill>
              </a:rPr>
              <a:t>a </a:t>
            </a:r>
            <a:r>
              <a:rPr lang="en-US" sz="2800" b="1" u="heavy" dirty="0" smtClean="0">
                <a:solidFill>
                  <a:srgbClr val="C00000"/>
                </a:solidFill>
              </a:rPr>
              <a:t>s</a:t>
            </a:r>
            <a:r>
              <a:rPr lang="en-US" sz="2800" b="1" dirty="0" smtClean="0">
                <a:solidFill>
                  <a:srgbClr val="C00000"/>
                </a:solidFill>
              </a:rPr>
              <a:t>elf-regulating system.</a:t>
            </a:r>
          </a:p>
          <a:p>
            <a:pPr lvl="0" algn="just">
              <a:lnSpc>
                <a:spcPct val="50000"/>
              </a:lnSpc>
              <a:buNone/>
            </a:pPr>
            <a:endParaRPr lang="en-US" sz="2500" b="1" dirty="0" smtClean="0">
              <a:solidFill>
                <a:srgbClr val="C00000"/>
              </a:solidFill>
            </a:endParaRPr>
          </a:p>
          <a:p>
            <a:pPr lvl="0" algn="just"/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58995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0" y="228600"/>
            <a:ext cx="3505200" cy="685800"/>
          </a:xfrm>
          <a:solidFill>
            <a:srgbClr val="34009C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RECEPTORS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04800" y="914400"/>
            <a:ext cx="8686800" cy="626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700" dirty="0" smtClean="0"/>
              <a:t> </a:t>
            </a:r>
            <a:r>
              <a:rPr lang="en-US" sz="2400" dirty="0" smtClean="0"/>
              <a:t>A </a:t>
            </a:r>
            <a:r>
              <a:rPr lang="en-US" sz="2400" dirty="0"/>
              <a:t>target cell responds to a hormone because it bears receptors for the hormone. </a:t>
            </a:r>
            <a:endParaRPr lang="en-US" sz="2400" dirty="0" smtClean="0"/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altLang="en-US" sz="2400" b="1" dirty="0" smtClean="0"/>
              <a:t> It is a protein made by the target cell  </a:t>
            </a:r>
            <a:r>
              <a:rPr lang="en-US" altLang="en-US" sz="2400" dirty="0" smtClean="0"/>
              <a:t>(protein synthesis after gene expression).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altLang="en-US" sz="2400" dirty="0" smtClean="0"/>
              <a:t> The protein is made, then inserted into plasma membrane, or found in cytoplasm or nucleus.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altLang="en-US" sz="2400" dirty="0" smtClean="0"/>
              <a:t> The active site on the protein </a:t>
            </a:r>
            <a:r>
              <a:rPr lang="en-US" altLang="en-US" sz="2400" b="1" dirty="0" smtClean="0"/>
              <a:t>“fits” </a:t>
            </a:r>
            <a:r>
              <a:rPr lang="en-US" altLang="en-US" sz="2400" dirty="0" smtClean="0"/>
              <a:t>the hormone.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altLang="en-US" sz="2400" dirty="0" smtClean="0"/>
              <a:t> Acts to convert the signal into a response.</a:t>
            </a:r>
            <a:r>
              <a:rPr lang="en-US" altLang="en-US" sz="2400" b="1" dirty="0" smtClean="0"/>
              <a:t> </a:t>
            </a:r>
          </a:p>
          <a:p>
            <a:pPr algn="just">
              <a:lnSpc>
                <a:spcPct val="120000"/>
              </a:lnSpc>
            </a:pPr>
            <a:endParaRPr lang="en-US" altLang="en-US" sz="2400" b="1" dirty="0" smtClean="0"/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altLang="en-US" sz="2400" b="1" dirty="0" smtClean="0"/>
              <a:t> </a:t>
            </a:r>
            <a:r>
              <a:rPr lang="en-US" altLang="en-US" sz="2400" b="1" u="sng" dirty="0" smtClean="0"/>
              <a:t>What would happen if there was a gene defect in the DNA code for a receptor?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altLang="en-US" sz="2400" b="1" u="sng" dirty="0" smtClean="0"/>
              <a:t> What would happen if the receptor protein was denatured?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endParaRPr lang="en-US" sz="2400" dirty="0" smtClean="0"/>
          </a:p>
          <a:p>
            <a:pPr algn="just">
              <a:buFont typeface="Wingdings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2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solidFill>
            <a:srgbClr val="3400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Human Endocrine System (major glands)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http://www.anselm.edu/homepage/jpitocch/genbio/endocrineglands.JPG"/>
          <p:cNvPicPr>
            <a:picLocks noChangeAspect="1" noChangeArrowheads="1"/>
          </p:cNvPicPr>
          <p:nvPr/>
        </p:nvPicPr>
        <p:blipFill>
          <a:blip r:embed="rId2"/>
          <a:srcRect b="5263"/>
          <a:stretch>
            <a:fillRect/>
          </a:stretch>
        </p:blipFill>
        <p:spPr bwMode="auto">
          <a:xfrm>
            <a:off x="1981200" y="1295400"/>
            <a:ext cx="50292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Words>1246</Words>
  <Application>Microsoft Office PowerPoint</Application>
  <PresentationFormat>On-screen Show (4:3)</PresentationFormat>
  <Paragraphs>227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1_Office Theme</vt:lpstr>
      <vt:lpstr>ENDOCRINE SYSTEM  OVERVIEW</vt:lpstr>
      <vt:lpstr>Objectives</vt:lpstr>
      <vt:lpstr>Introduction</vt:lpstr>
      <vt:lpstr>Regulatory Systems</vt:lpstr>
      <vt:lpstr>Fig. 13.2</vt:lpstr>
      <vt:lpstr> Role of endocrine system </vt:lpstr>
      <vt:lpstr>Features of Endocrinology</vt:lpstr>
      <vt:lpstr>RECEPTORS</vt:lpstr>
      <vt:lpstr>Human Endocrine System (major glands)</vt:lpstr>
      <vt:lpstr>Hormones</vt:lpstr>
      <vt:lpstr>Types of Hormones</vt:lpstr>
      <vt:lpstr>Types of Hormones</vt:lpstr>
      <vt:lpstr>Types of Hormones</vt:lpstr>
      <vt:lpstr> MECHANISM OF HORMONAL ACTION </vt:lpstr>
      <vt:lpstr>PowerPoint Presentation</vt:lpstr>
      <vt:lpstr>1- Hormones That Do Not Enter Cells</vt:lpstr>
      <vt:lpstr>PowerPoint Presentation</vt:lpstr>
      <vt:lpstr>Second messengers</vt:lpstr>
      <vt:lpstr>Cell mechanism &amp; Second messengers</vt:lpstr>
      <vt:lpstr>PowerPoint Presentation</vt:lpstr>
      <vt:lpstr>2- Hormones That Enter Cells</vt:lpstr>
      <vt:lpstr>Steroids action</vt:lpstr>
      <vt:lpstr>PowerPoint Presentation</vt:lpstr>
      <vt:lpstr>PowerPoint Presentation</vt:lpstr>
      <vt:lpstr>Feedback control</vt:lpstr>
      <vt:lpstr>Endocrine disorders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Mujeeb</dc:creator>
  <cp:lastModifiedBy>Jihan Badawi</cp:lastModifiedBy>
  <cp:revision>138</cp:revision>
  <dcterms:created xsi:type="dcterms:W3CDTF">2013-08-26T08:29:22Z</dcterms:created>
  <dcterms:modified xsi:type="dcterms:W3CDTF">2015-12-15T10:08:41Z</dcterms:modified>
</cp:coreProperties>
</file>